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charts/chart1.xml" ContentType="application/vnd.openxmlformats-officedocument.drawingml.chart+xml"/>
  <Override PartName="/ppt/embeddings/oleObject1.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73" r:id="rId2"/>
    <p:sldId id="260" r:id="rId3"/>
    <p:sldId id="261" r:id="rId4"/>
    <p:sldId id="258" r:id="rId5"/>
    <p:sldId id="263" r:id="rId6"/>
    <p:sldId id="363" r:id="rId7"/>
    <p:sldId id="265" r:id="rId8"/>
    <p:sldId id="374" r:id="rId9"/>
    <p:sldId id="373" r:id="rId10"/>
    <p:sldId id="375" r:id="rId11"/>
    <p:sldId id="376" r:id="rId12"/>
    <p:sldId id="377" r:id="rId13"/>
    <p:sldId id="379" r:id="rId14"/>
    <p:sldId id="380" r:id="rId15"/>
    <p:sldId id="322" r:id="rId16"/>
    <p:sldId id="378" r:id="rId17"/>
    <p:sldId id="324" r:id="rId18"/>
    <p:sldId id="308" r:id="rId19"/>
    <p:sldId id="371" r:id="rId20"/>
    <p:sldId id="270" r:id="rId21"/>
    <p:sldId id="333" r:id="rId22"/>
    <p:sldId id="299" r:id="rId23"/>
    <p:sldId id="320" r:id="rId24"/>
    <p:sldId id="318" r:id="rId25"/>
    <p:sldId id="271" r:id="rId26"/>
    <p:sldId id="294" r:id="rId27"/>
    <p:sldId id="358" r:id="rId28"/>
    <p:sldId id="360" r:id="rId29"/>
    <p:sldId id="292" r:id="rId30"/>
    <p:sldId id="272" r:id="rId31"/>
    <p:sldId id="26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728" userDrawn="1">
          <p15:clr>
            <a:srgbClr val="A4A3A4"/>
          </p15:clr>
        </p15:guide>
        <p15:guide id="2" pos="3840" userDrawn="1">
          <p15:clr>
            <a:srgbClr val="A4A3A4"/>
          </p15:clr>
        </p15:guide>
        <p15:guide id="3" orient="horz" pos="864" userDrawn="1">
          <p15:clr>
            <a:srgbClr val="A4A3A4"/>
          </p15:clr>
        </p15:guide>
        <p15:guide id="4" orient="horz" pos="2616" userDrawn="1">
          <p15:clr>
            <a:srgbClr val="A4A3A4"/>
          </p15:clr>
        </p15:guide>
        <p15:guide id="5" orient="horz" pos="3456" userDrawn="1">
          <p15:clr>
            <a:srgbClr val="A4A3A4"/>
          </p15:clr>
        </p15:guide>
        <p15:guide id="6" pos="528" userDrawn="1">
          <p15:clr>
            <a:srgbClr val="A4A3A4"/>
          </p15:clr>
        </p15:guide>
        <p15:guide id="7" pos="71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D7DDDD"/>
    <a:srgbClr val="D7D3D3"/>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36" autoAdjust="0"/>
    <p:restoredTop sz="94434" autoAdjust="0"/>
  </p:normalViewPr>
  <p:slideViewPr>
    <p:cSldViewPr snapToGrid="0">
      <p:cViewPr varScale="1">
        <p:scale>
          <a:sx n="93" d="100"/>
          <a:sy n="93" d="100"/>
        </p:scale>
        <p:origin x="-232" y="-112"/>
      </p:cViewPr>
      <p:guideLst>
        <p:guide orient="horz" pos="1728"/>
        <p:guide orient="horz" pos="864"/>
        <p:guide orient="horz" pos="2616"/>
        <p:guide orient="horz" pos="3456"/>
        <p:guide pos="3840"/>
        <p:guide pos="528"/>
        <p:guide pos="7152"/>
      </p:guideLst>
    </p:cSldViewPr>
  </p:slideViewPr>
  <p:notesTextViewPr>
    <p:cViewPr>
      <p:scale>
        <a:sx n="1" d="1"/>
        <a:sy n="1" d="1"/>
      </p:scale>
      <p:origin x="0" y="0"/>
    </p:cViewPr>
  </p:notesTextViewPr>
  <p:sorterViewPr>
    <p:cViewPr>
      <p:scale>
        <a:sx n="100" d="100"/>
        <a:sy n="100" d="100"/>
      </p:scale>
      <p:origin x="0" y="-12162"/>
    </p:cViewPr>
  </p:sorterViewPr>
  <p:gridSpacing cx="457200" cy="457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interSettings" Target="printerSettings/printerSettings1.bin"/><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embeddings/oleObject1.bin"/><Relationship Id="rId2" Type="http://schemas.microsoft.com/office/2011/relationships/chartStyle" Target="style1.xml"/><Relationship Id="rId3" Type="http://schemas.microsoft.com/office/2011/relationships/chartColorStyle" Target="colors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171875"/>
          <c:y val="0.0614860572786127"/>
          <c:w val="0.965625"/>
          <c:h val="0.895772732665268"/>
        </c:manualLayout>
      </c:layout>
      <c:barChart>
        <c:barDir val="col"/>
        <c:grouping val="clustered"/>
        <c:varyColors val="0"/>
        <c:ser>
          <c:idx val="0"/>
          <c:order val="0"/>
          <c:tx>
            <c:strRef>
              <c:f>Sheet1!$B$1</c:f>
              <c:strCache>
                <c:ptCount val="1"/>
                <c:pt idx="0">
                  <c:v>Series 1</c:v>
                </c:pt>
              </c:strCache>
            </c:strRef>
          </c:tx>
          <c:spPr>
            <a:solidFill>
              <a:schemeClr val="bg1">
                <a:alpha val="7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7FF0-43B3-9121-BAE82C0F4FF1}"/>
            </c:ext>
          </c:extLst>
        </c:ser>
        <c:ser>
          <c:idx val="1"/>
          <c:order val="1"/>
          <c:tx>
            <c:strRef>
              <c:f>Sheet1!$C$1</c:f>
              <c:strCache>
                <c:ptCount val="1"/>
                <c:pt idx="0">
                  <c:v>Series 2</c:v>
                </c:pt>
              </c:strCache>
            </c:strRef>
          </c:tx>
          <c:spPr>
            <a:solidFill>
              <a:schemeClr val="bg1">
                <a:alpha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7FF0-43B3-9121-BAE82C0F4FF1}"/>
            </c:ext>
          </c:extLst>
        </c:ser>
        <c:ser>
          <c:idx val="2"/>
          <c:order val="2"/>
          <c:tx>
            <c:strRef>
              <c:f>Sheet1!$D$1</c:f>
              <c:strCache>
                <c:ptCount val="1"/>
                <c:pt idx="0">
                  <c:v>Series 3</c:v>
                </c:pt>
              </c:strCache>
            </c:strRef>
          </c:tx>
          <c:spPr>
            <a:solidFill>
              <a:schemeClr val="bg1">
                <a:alpha val="4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extLst xmlns:c16r2="http://schemas.microsoft.com/office/drawing/2015/06/chart">
            <c:ext xmlns:c16="http://schemas.microsoft.com/office/drawing/2014/chart" uri="{C3380CC4-5D6E-409C-BE32-E72D297353CC}">
              <c16:uniqueId val="{00000002-7FF0-43B3-9121-BAE82C0F4FF1}"/>
            </c:ext>
          </c:extLst>
        </c:ser>
        <c:dLbls>
          <c:showLegendKey val="0"/>
          <c:showVal val="0"/>
          <c:showCatName val="0"/>
          <c:showSerName val="0"/>
          <c:showPercent val="0"/>
          <c:showBubbleSize val="0"/>
        </c:dLbls>
        <c:gapWidth val="219"/>
        <c:overlap val="-27"/>
        <c:axId val="-2040446728"/>
        <c:axId val="-2040444040"/>
      </c:barChart>
      <c:catAx>
        <c:axId val="-2040446728"/>
        <c:scaling>
          <c:orientation val="minMax"/>
        </c:scaling>
        <c:delete val="1"/>
        <c:axPos val="b"/>
        <c:numFmt formatCode="General" sourceLinked="1"/>
        <c:majorTickMark val="none"/>
        <c:minorTickMark val="none"/>
        <c:tickLblPos val="nextTo"/>
        <c:crossAx val="-2040444040"/>
        <c:crosses val="autoZero"/>
        <c:auto val="1"/>
        <c:lblAlgn val="ctr"/>
        <c:lblOffset val="100"/>
        <c:noMultiLvlLbl val="0"/>
      </c:catAx>
      <c:valAx>
        <c:axId val="-2040444040"/>
        <c:scaling>
          <c:orientation val="minMax"/>
        </c:scaling>
        <c:delete val="1"/>
        <c:axPos val="l"/>
        <c:numFmt formatCode="General" sourceLinked="1"/>
        <c:majorTickMark val="none"/>
        <c:minorTickMark val="none"/>
        <c:tickLblPos val="nextTo"/>
        <c:crossAx val="-2040446728"/>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64D076-05C0-4F10-BAEB-F2DA581BE89B}" type="datetimeFigureOut">
              <a:rPr lang="en-US" smtClean="0"/>
              <a:t>17/5/26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E7B7F8-81FA-46DC-8926-8D6B124E54D6}" type="slidenum">
              <a:rPr lang="en-US" smtClean="0"/>
              <a:t>‹#›</a:t>
            </a:fld>
            <a:endParaRPr lang="en-US"/>
          </a:p>
        </p:txBody>
      </p:sp>
    </p:spTree>
    <p:extLst>
      <p:ext uri="{BB962C8B-B14F-4D97-AF65-F5344CB8AC3E}">
        <p14:creationId xmlns:p14="http://schemas.microsoft.com/office/powerpoint/2010/main" val="1151455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03705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853941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3658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446302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048861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1436605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089476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852714" y="499295"/>
            <a:ext cx="10573563" cy="595222"/>
          </a:xfrm>
        </p:spPr>
        <p:txBody>
          <a:bodyPr>
            <a:noAutofit/>
          </a:bodyPr>
          <a:lstStyle>
            <a:lvl1pPr>
              <a:defRPr sz="4000" u="none">
                <a:solidFill>
                  <a:schemeClr val="bg1">
                    <a:lumMod val="95000"/>
                    <a:alpha val="50000"/>
                  </a:schemeClr>
                </a:solidFill>
                <a:latin typeface="Source Sans Pro" panose="020B0503030403020204" pitchFamily="34" charset="0"/>
              </a:defRPr>
            </a:lvl1pPr>
          </a:lstStyle>
          <a:p>
            <a:r>
              <a:rPr lang="en-US"/>
              <a:t>Business Model Sample</a:t>
            </a:r>
            <a:endParaRPr lang="en-US" dirty="0"/>
          </a:p>
        </p:txBody>
      </p:sp>
      <p:grpSp>
        <p:nvGrpSpPr>
          <p:cNvPr id="7" name="Group 6"/>
          <p:cNvGrpSpPr/>
          <p:nvPr userDrawn="1"/>
        </p:nvGrpSpPr>
        <p:grpSpPr>
          <a:xfrm>
            <a:off x="0" y="520424"/>
            <a:ext cx="851051" cy="490219"/>
            <a:chOff x="-6153" y="496978"/>
            <a:chExt cx="851051" cy="490219"/>
          </a:xfrm>
          <a:solidFill>
            <a:schemeClr val="bg1"/>
          </a:solidFill>
        </p:grpSpPr>
        <p:sp>
          <p:nvSpPr>
            <p:cNvPr id="8" name="Rectangle 7"/>
            <p:cNvSpPr/>
            <p:nvPr userDrawn="1"/>
          </p:nvSpPr>
          <p:spPr>
            <a:xfrm rot="10800000">
              <a:off x="-6153" y="496978"/>
              <a:ext cx="5588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rot="10800000">
              <a:off x="654398" y="496978"/>
              <a:ext cx="1905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6152" y="941478"/>
              <a:ext cx="5588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654397" y="941477"/>
              <a:ext cx="190501" cy="45719"/>
            </a:xfrm>
            <a:prstGeom prst="rect">
              <a:avLst/>
            </a:prstGeom>
            <a:solidFill>
              <a:schemeClr val="l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p:cNvGrpSpPr/>
          <p:nvPr userDrawn="1"/>
        </p:nvGrpSpPr>
        <p:grpSpPr>
          <a:xfrm>
            <a:off x="11341428" y="6210300"/>
            <a:ext cx="850535" cy="490219"/>
            <a:chOff x="11341465" y="6210300"/>
            <a:chExt cx="850535" cy="490219"/>
          </a:xfrm>
        </p:grpSpPr>
        <p:grpSp>
          <p:nvGrpSpPr>
            <p:cNvPr id="13" name="Group 12"/>
            <p:cNvGrpSpPr/>
            <p:nvPr userDrawn="1"/>
          </p:nvGrpSpPr>
          <p:grpSpPr>
            <a:xfrm>
              <a:off x="11633200" y="6210300"/>
              <a:ext cx="558800" cy="490219"/>
              <a:chOff x="11633200" y="6210300"/>
              <a:chExt cx="558800" cy="490219"/>
            </a:xfrm>
          </p:grpSpPr>
          <p:sp>
            <p:nvSpPr>
              <p:cNvPr id="17" name="Rectangle 16"/>
              <p:cNvSpPr/>
              <p:nvPr userDrawn="1"/>
            </p:nvSpPr>
            <p:spPr>
              <a:xfrm>
                <a:off x="11633200" y="6210300"/>
                <a:ext cx="5588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1633200" y="6654800"/>
                <a:ext cx="5588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userDrawn="1"/>
          </p:nvGrpSpPr>
          <p:grpSpPr>
            <a:xfrm>
              <a:off x="11341465" y="6210300"/>
              <a:ext cx="190500" cy="490219"/>
              <a:chOff x="11345224" y="6210300"/>
              <a:chExt cx="190500" cy="490219"/>
            </a:xfrm>
          </p:grpSpPr>
          <p:sp>
            <p:nvSpPr>
              <p:cNvPr id="15" name="Rectangle 14"/>
              <p:cNvSpPr/>
              <p:nvPr userDrawn="1"/>
            </p:nvSpPr>
            <p:spPr>
              <a:xfrm>
                <a:off x="11345224" y="6210300"/>
                <a:ext cx="1905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11345224" y="6654800"/>
                <a:ext cx="1905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TextBox 18"/>
          <p:cNvSpPr txBox="1"/>
          <p:nvPr userDrawn="1"/>
        </p:nvSpPr>
        <p:spPr>
          <a:xfrm>
            <a:off x="11681016" y="6249427"/>
            <a:ext cx="457176" cy="369332"/>
          </a:xfrm>
          <a:prstGeom prst="rect">
            <a:avLst/>
          </a:prstGeom>
          <a:noFill/>
        </p:spPr>
        <p:txBody>
          <a:bodyPr wrap="none" rtlCol="0">
            <a:spAutoFit/>
          </a:bodyPr>
          <a:lstStyle/>
          <a:p>
            <a:pPr algn="ctr"/>
            <a:fld id="{25F26644-B42C-413C-A64C-A3CC976EE24C}" type="slidenum">
              <a:rPr lang="en-US" smtClean="0">
                <a:solidFill>
                  <a:schemeClr val="bg1"/>
                </a:solidFill>
              </a:rPr>
              <a:pPr algn="ctr"/>
              <a:t>‹#›</a:t>
            </a:fld>
            <a:endParaRPr lang="en-US" dirty="0">
              <a:solidFill>
                <a:schemeClr val="bg1"/>
              </a:solidFill>
            </a:endParaRPr>
          </a:p>
        </p:txBody>
      </p:sp>
    </p:spTree>
    <p:extLst>
      <p:ext uri="{BB962C8B-B14F-4D97-AF65-F5344CB8AC3E}">
        <p14:creationId xmlns:p14="http://schemas.microsoft.com/office/powerpoint/2010/main" val="180675018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9"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010047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333843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3368425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451B78-826D-4FE9-99FE-428C8E62A634}" type="slidenum">
              <a:rPr lang="en-US" smtClean="0"/>
              <a:t>‹#›</a:t>
            </a:fld>
            <a:endParaRPr lang="en-US"/>
          </a:p>
        </p:txBody>
      </p:sp>
    </p:spTree>
    <p:extLst>
      <p:ext uri="{BB962C8B-B14F-4D97-AF65-F5344CB8AC3E}">
        <p14:creationId xmlns:p14="http://schemas.microsoft.com/office/powerpoint/2010/main" val="414080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Layout" Target="../slideLayouts/slideLayout6.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themeOverride" Target="../theme/themeOverride1.xml"/><Relationship Id="rId2"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0820400" y="2407459"/>
            <a:ext cx="1371600" cy="2043082"/>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p:cNvSpPr/>
          <p:nvPr/>
        </p:nvSpPr>
        <p:spPr>
          <a:xfrm>
            <a:off x="-2242" y="2407459"/>
            <a:ext cx="1371600" cy="2043082"/>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Autofit/>
          </a:bodyPr>
          <a:lstStyle/>
          <a:p>
            <a:pPr marL="342900" lvl="0" indent="-342900" algn="ctr">
              <a:spcBef>
                <a:spcPct val="20000"/>
              </a:spcBef>
            </a:pPr>
            <a:r>
              <a:rPr lang="zh-CN" altLang="en-US" b="1" i="1" dirty="0" smtClean="0">
                <a:solidFill>
                  <a:schemeClr val="bg1">
                    <a:lumMod val="95000"/>
                  </a:schemeClr>
                </a:solidFill>
                <a:latin typeface="+mj-lt"/>
              </a:rPr>
              <a:t>链链信息科技</a:t>
            </a:r>
            <a:endParaRPr kumimoji="0" lang="en-US" b="1" i="1"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defPPr>
              <a:defRPr lang="en-US"/>
            </a:defPPr>
            <a:lvl1pPr algn="ctr">
              <a:defRPr sz="3600">
                <a:solidFill>
                  <a:schemeClr val="bg1"/>
                </a:solidFill>
              </a:defRPr>
            </a:lvl1pPr>
          </a:lstStyle>
          <a:p>
            <a:r>
              <a:rPr lang="zh-CN" altLang="en-US" dirty="0"/>
              <a:t>链链区块链</a:t>
            </a:r>
            <a:endParaRPr lang="en-US" dirty="0"/>
          </a:p>
        </p:txBody>
      </p:sp>
      <p:cxnSp>
        <p:nvCxnSpPr>
          <p:cNvPr id="77" name="Straight Connector 76"/>
          <p:cNvCxnSpPr/>
          <p:nvPr/>
        </p:nvCxnSpPr>
        <p:spPr>
          <a:xfrm>
            <a:off x="1369358" y="2407459"/>
            <a:ext cx="4726641"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2407459"/>
            <a:ext cx="0" cy="335741"/>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6096000" y="4450541"/>
            <a:ext cx="4724400"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1"/>
            <a:ext cx="0" cy="33574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0626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0-#ppt_w/2"/>
                                          </p:val>
                                        </p:tav>
                                        <p:tav tm="100000">
                                          <p:val>
                                            <p:strVal val="#ppt_x"/>
                                          </p:val>
                                        </p:tav>
                                      </p:tavLst>
                                    </p:anim>
                                    <p:anim calcmode="lin" valueType="num">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0"/>
                                        </p:tgtEl>
                                        <p:attrNameLst>
                                          <p:attrName>style.visibility</p:attrName>
                                        </p:attrNameLst>
                                      </p:cBhvr>
                                      <p:to>
                                        <p:strVal val="visible"/>
                                      </p:to>
                                    </p:set>
                                    <p:anim calcmode="lin" valueType="num">
                                      <p:cBhvr additive="base">
                                        <p:cTn id="11" dur="500" fill="hold"/>
                                        <p:tgtEl>
                                          <p:spTgt spid="110"/>
                                        </p:tgtEl>
                                        <p:attrNameLst>
                                          <p:attrName>ppt_x</p:attrName>
                                        </p:attrNameLst>
                                      </p:cBhvr>
                                      <p:tavLst>
                                        <p:tav tm="0">
                                          <p:val>
                                            <p:strVal val="1+#ppt_w/2"/>
                                          </p:val>
                                        </p:tav>
                                        <p:tav tm="100000">
                                          <p:val>
                                            <p:strVal val="#ppt_x"/>
                                          </p:val>
                                        </p:tav>
                                      </p:tavLst>
                                    </p:anim>
                                    <p:anim calcmode="lin" valueType="num">
                                      <p:cBhvr additive="base">
                                        <p:cTn id="12" dur="500" fill="hold"/>
                                        <p:tgtEl>
                                          <p:spTgt spid="11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71" grpId="0" animBg="1"/>
      <p:bldP spid="60" grpId="0"/>
      <p:bldP spid="7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网关</a:t>
            </a:r>
            <a:endParaRPr kumimoji="1" lang="zh-CN" altLang="en-US" dirty="0"/>
          </a:p>
        </p:txBody>
      </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pic>
        <p:nvPicPr>
          <p:cNvPr id="3" name="图片 2"/>
          <p:cNvPicPr>
            <a:picLocks noChangeAspect="1"/>
          </p:cNvPicPr>
          <p:nvPr/>
        </p:nvPicPr>
        <p:blipFill>
          <a:blip r:embed="rId3"/>
          <a:stretch>
            <a:fillRect/>
          </a:stretch>
        </p:blipFill>
        <p:spPr>
          <a:xfrm>
            <a:off x="1074641" y="873891"/>
            <a:ext cx="9932641" cy="5799314"/>
          </a:xfrm>
          <a:prstGeom prst="rect">
            <a:avLst/>
          </a:prstGeom>
        </p:spPr>
      </p:pic>
    </p:spTree>
    <p:extLst>
      <p:ext uri="{BB962C8B-B14F-4D97-AF65-F5344CB8AC3E}">
        <p14:creationId xmlns:p14="http://schemas.microsoft.com/office/powerpoint/2010/main" val="37567645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交换</a:t>
            </a:r>
            <a:r>
              <a:rPr kumimoji="1" lang="zh-CN" altLang="en-US" dirty="0" smtClean="0"/>
              <a:t>机</a:t>
            </a:r>
            <a:endParaRPr kumimoji="1" lang="zh-CN" altLang="en-US" dirty="0"/>
          </a:p>
        </p:txBody>
      </p:sp>
      <p:sp>
        <p:nvSpPr>
          <p:cNvPr id="6" name="矩形 5"/>
          <p:cNvSpPr/>
          <p:nvPr/>
        </p:nvSpPr>
        <p:spPr>
          <a:xfrm>
            <a:off x="607754" y="2871272"/>
            <a:ext cx="184666" cy="369332"/>
          </a:xfrm>
          <a:prstGeom prst="rect">
            <a:avLst/>
          </a:prstGeom>
        </p:spPr>
        <p:txBody>
          <a:bodyPr wrap="none">
            <a:spAutoFit/>
          </a:bodyPr>
          <a:lstStyle/>
          <a:p>
            <a:r>
              <a:rPr lang="zh-CN" altLang="en-US" dirty="0"/>
              <a:t>￼</a:t>
            </a:r>
          </a:p>
        </p:txBody>
      </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288746094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安全</a:t>
            </a:r>
            <a:endParaRPr kumimoji="1" lang="zh-CN" altLang="en-US" dirty="0"/>
          </a:p>
        </p:txBody>
      </p:sp>
      <p:sp>
        <p:nvSpPr>
          <p:cNvPr id="6" name="矩形 5"/>
          <p:cNvSpPr/>
          <p:nvPr/>
        </p:nvSpPr>
        <p:spPr>
          <a:xfrm>
            <a:off x="607754" y="2871272"/>
            <a:ext cx="184666" cy="369332"/>
          </a:xfrm>
          <a:prstGeom prst="rect">
            <a:avLst/>
          </a:prstGeom>
        </p:spPr>
        <p:txBody>
          <a:bodyPr wrap="none">
            <a:spAutoFit/>
          </a:bodyPr>
          <a:lstStyle/>
          <a:p>
            <a:r>
              <a:rPr lang="zh-CN" altLang="en-US" dirty="0"/>
              <a:t>￼</a:t>
            </a:r>
          </a:p>
        </p:txBody>
      </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grpSp>
        <p:nvGrpSpPr>
          <p:cNvPr id="5" name="Group 37"/>
          <p:cNvGrpSpPr/>
          <p:nvPr/>
        </p:nvGrpSpPr>
        <p:grpSpPr>
          <a:xfrm>
            <a:off x="4226621" y="2110154"/>
            <a:ext cx="3738758" cy="3376245"/>
            <a:chOff x="4226621" y="2426677"/>
            <a:chExt cx="3738758" cy="3376245"/>
          </a:xfrm>
        </p:grpSpPr>
        <p:grpSp>
          <p:nvGrpSpPr>
            <p:cNvPr id="7" name="Group 22"/>
            <p:cNvGrpSpPr/>
            <p:nvPr/>
          </p:nvGrpSpPr>
          <p:grpSpPr>
            <a:xfrm>
              <a:off x="4226621" y="2426677"/>
              <a:ext cx="3738758" cy="3376245"/>
              <a:chOff x="4032249" y="2085976"/>
              <a:chExt cx="4125913" cy="3725861"/>
            </a:xfrm>
            <a:effectLst>
              <a:outerShdw blurRad="342900" dist="317500" dir="5400000" sx="90000" sy="-19000" rotWithShape="0">
                <a:prstClr val="black">
                  <a:alpha val="24000"/>
                </a:prstClr>
              </a:outerShdw>
            </a:effectLst>
          </p:grpSpPr>
          <p:sp>
            <p:nvSpPr>
              <p:cNvPr id="22" name="Freeform 14"/>
              <p:cNvSpPr>
                <a:spLocks/>
              </p:cNvSpPr>
              <p:nvPr/>
            </p:nvSpPr>
            <p:spPr bwMode="auto">
              <a:xfrm>
                <a:off x="4032249" y="3692525"/>
                <a:ext cx="3208338" cy="2119312"/>
              </a:xfrm>
              <a:custGeom>
                <a:avLst/>
                <a:gdLst>
                  <a:gd name="T0" fmla="*/ 37 w 1723"/>
                  <a:gd name="T1" fmla="*/ 721 h 1138"/>
                  <a:gd name="T2" fmla="*/ 451 w 1723"/>
                  <a:gd name="T3" fmla="*/ 0 h 1138"/>
                  <a:gd name="T4" fmla="*/ 451 w 1723"/>
                  <a:gd name="T5" fmla="*/ 0 h 1138"/>
                  <a:gd name="T6" fmla="*/ 634 w 1723"/>
                  <a:gd name="T7" fmla="*/ 605 h 1138"/>
                  <a:gd name="T8" fmla="*/ 1330 w 1723"/>
                  <a:gd name="T9" fmla="*/ 579 h 1138"/>
                  <a:gd name="T10" fmla="*/ 1446 w 1723"/>
                  <a:gd name="T11" fmla="*/ 325 h 1138"/>
                  <a:gd name="T12" fmla="*/ 1277 w 1723"/>
                  <a:gd name="T13" fmla="*/ 32 h 1138"/>
                  <a:gd name="T14" fmla="*/ 1071 w 1723"/>
                  <a:gd name="T15" fmla="*/ 1138 h 1138"/>
                  <a:gd name="T16" fmla="*/ 1071 w 1723"/>
                  <a:gd name="T17" fmla="*/ 1138 h 1138"/>
                  <a:gd name="T18" fmla="*/ 279 w 1723"/>
                  <a:gd name="T19" fmla="*/ 1138 h 1138"/>
                  <a:gd name="T20" fmla="*/ 0 w 1723"/>
                  <a:gd name="T21" fmla="*/ 860 h 1138"/>
                  <a:gd name="T22" fmla="*/ 37 w 1723"/>
                  <a:gd name="T23" fmla="*/ 721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3" h="1138">
                    <a:moveTo>
                      <a:pt x="37" y="721"/>
                    </a:moveTo>
                    <a:cubicBezTo>
                      <a:pt x="451" y="0"/>
                      <a:pt x="451" y="0"/>
                      <a:pt x="451" y="0"/>
                    </a:cubicBezTo>
                    <a:cubicBezTo>
                      <a:pt x="451" y="0"/>
                      <a:pt x="451" y="0"/>
                      <a:pt x="451" y="0"/>
                    </a:cubicBezTo>
                    <a:cubicBezTo>
                      <a:pt x="342" y="265"/>
                      <a:pt x="450" y="484"/>
                      <a:pt x="634" y="605"/>
                    </a:cubicBezTo>
                    <a:cubicBezTo>
                      <a:pt x="828" y="733"/>
                      <a:pt x="1106" y="750"/>
                      <a:pt x="1330" y="579"/>
                    </a:cubicBezTo>
                    <a:cubicBezTo>
                      <a:pt x="1401" y="517"/>
                      <a:pt x="1446" y="426"/>
                      <a:pt x="1446" y="325"/>
                    </a:cubicBezTo>
                    <a:cubicBezTo>
                      <a:pt x="1446" y="196"/>
                      <a:pt x="1378" y="96"/>
                      <a:pt x="1277" y="32"/>
                    </a:cubicBezTo>
                    <a:cubicBezTo>
                      <a:pt x="1723" y="311"/>
                      <a:pt x="1648" y="1131"/>
                      <a:pt x="1071" y="1138"/>
                    </a:cubicBezTo>
                    <a:cubicBezTo>
                      <a:pt x="1071" y="1138"/>
                      <a:pt x="1071" y="1138"/>
                      <a:pt x="1071" y="1138"/>
                    </a:cubicBezTo>
                    <a:cubicBezTo>
                      <a:pt x="279" y="1138"/>
                      <a:pt x="279" y="1138"/>
                      <a:pt x="279" y="1138"/>
                    </a:cubicBezTo>
                    <a:cubicBezTo>
                      <a:pt x="125" y="1138"/>
                      <a:pt x="0" y="1014"/>
                      <a:pt x="0" y="860"/>
                    </a:cubicBezTo>
                    <a:cubicBezTo>
                      <a:pt x="0" y="809"/>
                      <a:pt x="13" y="762"/>
                      <a:pt x="37" y="721"/>
                    </a:cubicBezTo>
                    <a:close/>
                  </a:path>
                </a:pathLst>
              </a:custGeom>
              <a:solidFill>
                <a:schemeClr val="bg1">
                  <a:alpha val="4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5"/>
              <p:cNvSpPr>
                <a:spLocks/>
              </p:cNvSpPr>
              <p:nvPr/>
            </p:nvSpPr>
            <p:spPr bwMode="auto">
              <a:xfrm>
                <a:off x="4451349" y="2085976"/>
                <a:ext cx="2860675" cy="3284539"/>
              </a:xfrm>
              <a:custGeom>
                <a:avLst/>
                <a:gdLst>
                  <a:gd name="T0" fmla="*/ 226 w 1537"/>
                  <a:gd name="T1" fmla="*/ 862 h 1764"/>
                  <a:gd name="T2" fmla="*/ 640 w 1537"/>
                  <a:gd name="T3" fmla="*/ 141 h 1764"/>
                  <a:gd name="T4" fmla="*/ 883 w 1537"/>
                  <a:gd name="T5" fmla="*/ 0 h 1764"/>
                  <a:gd name="T6" fmla="*/ 1123 w 1537"/>
                  <a:gd name="T7" fmla="*/ 136 h 1764"/>
                  <a:gd name="T8" fmla="*/ 1537 w 1537"/>
                  <a:gd name="T9" fmla="*/ 857 h 1764"/>
                  <a:gd name="T10" fmla="*/ 1537 w 1537"/>
                  <a:gd name="T11" fmla="*/ 857 h 1764"/>
                  <a:gd name="T12" fmla="*/ 545 w 1537"/>
                  <a:gd name="T13" fmla="*/ 1188 h 1764"/>
                  <a:gd name="T14" fmla="*/ 883 w 1537"/>
                  <a:gd name="T15" fmla="*/ 1525 h 1764"/>
                  <a:gd name="T16" fmla="*/ 1094 w 1537"/>
                  <a:gd name="T17" fmla="*/ 1451 h 1764"/>
                  <a:gd name="T18" fmla="*/ 226 w 1537"/>
                  <a:gd name="T19" fmla="*/ 863 h 1764"/>
                  <a:gd name="T20" fmla="*/ 226 w 1537"/>
                  <a:gd name="T21" fmla="*/ 862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7" h="1764">
                    <a:moveTo>
                      <a:pt x="226" y="862"/>
                    </a:moveTo>
                    <a:cubicBezTo>
                      <a:pt x="640" y="141"/>
                      <a:pt x="640" y="141"/>
                      <a:pt x="640" y="141"/>
                    </a:cubicBezTo>
                    <a:cubicBezTo>
                      <a:pt x="688" y="57"/>
                      <a:pt x="779" y="0"/>
                      <a:pt x="883" y="0"/>
                    </a:cubicBezTo>
                    <a:cubicBezTo>
                      <a:pt x="985" y="0"/>
                      <a:pt x="1074" y="55"/>
                      <a:pt x="1123" y="136"/>
                    </a:cubicBezTo>
                    <a:cubicBezTo>
                      <a:pt x="1537" y="857"/>
                      <a:pt x="1537" y="857"/>
                      <a:pt x="1537" y="857"/>
                    </a:cubicBezTo>
                    <a:cubicBezTo>
                      <a:pt x="1537" y="857"/>
                      <a:pt x="1537" y="857"/>
                      <a:pt x="1537" y="857"/>
                    </a:cubicBezTo>
                    <a:cubicBezTo>
                      <a:pt x="1244" y="356"/>
                      <a:pt x="545" y="671"/>
                      <a:pt x="545" y="1188"/>
                    </a:cubicBezTo>
                    <a:cubicBezTo>
                      <a:pt x="545" y="1374"/>
                      <a:pt x="696" y="1525"/>
                      <a:pt x="883" y="1525"/>
                    </a:cubicBezTo>
                    <a:cubicBezTo>
                      <a:pt x="963" y="1525"/>
                      <a:pt x="1036" y="1498"/>
                      <a:pt x="1094" y="1451"/>
                    </a:cubicBezTo>
                    <a:cubicBezTo>
                      <a:pt x="681" y="1764"/>
                      <a:pt x="0" y="1400"/>
                      <a:pt x="226" y="863"/>
                    </a:cubicBezTo>
                    <a:lnTo>
                      <a:pt x="226" y="862"/>
                    </a:lnTo>
                    <a:close/>
                  </a:path>
                </a:pathLst>
              </a:custGeom>
              <a:solidFill>
                <a:schemeClr val="bg1">
                  <a:alpha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6"/>
              <p:cNvSpPr>
                <a:spLocks/>
              </p:cNvSpPr>
              <p:nvPr/>
            </p:nvSpPr>
            <p:spPr bwMode="auto">
              <a:xfrm>
                <a:off x="5465762" y="2749550"/>
                <a:ext cx="2692400" cy="3062287"/>
              </a:xfrm>
              <a:custGeom>
                <a:avLst/>
                <a:gdLst>
                  <a:gd name="T0" fmla="*/ 992 w 1446"/>
                  <a:gd name="T1" fmla="*/ 501 h 1645"/>
                  <a:gd name="T2" fmla="*/ 1409 w 1446"/>
                  <a:gd name="T3" fmla="*/ 1228 h 1645"/>
                  <a:gd name="T4" fmla="*/ 1446 w 1446"/>
                  <a:gd name="T5" fmla="*/ 1367 h 1645"/>
                  <a:gd name="T6" fmla="*/ 1167 w 1446"/>
                  <a:gd name="T7" fmla="*/ 1645 h 1645"/>
                  <a:gd name="T8" fmla="*/ 294 w 1446"/>
                  <a:gd name="T9" fmla="*/ 1645 h 1645"/>
                  <a:gd name="T10" fmla="*/ 507 w 1446"/>
                  <a:gd name="T11" fmla="*/ 539 h 1645"/>
                  <a:gd name="T12" fmla="*/ 338 w 1446"/>
                  <a:gd name="T13" fmla="*/ 494 h 1645"/>
                  <a:gd name="T14" fmla="*/ 0 w 1446"/>
                  <a:gd name="T15" fmla="*/ 832 h 1645"/>
                  <a:gd name="T16" fmla="*/ 992 w 1446"/>
                  <a:gd name="T17" fmla="*/ 50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6" h="1645">
                    <a:moveTo>
                      <a:pt x="992" y="501"/>
                    </a:moveTo>
                    <a:cubicBezTo>
                      <a:pt x="1409" y="1228"/>
                      <a:pt x="1409" y="1228"/>
                      <a:pt x="1409" y="1228"/>
                    </a:cubicBezTo>
                    <a:cubicBezTo>
                      <a:pt x="1432" y="1269"/>
                      <a:pt x="1446" y="1316"/>
                      <a:pt x="1446" y="1367"/>
                    </a:cubicBezTo>
                    <a:cubicBezTo>
                      <a:pt x="1446" y="1521"/>
                      <a:pt x="1321" y="1645"/>
                      <a:pt x="1167" y="1645"/>
                    </a:cubicBezTo>
                    <a:cubicBezTo>
                      <a:pt x="294" y="1645"/>
                      <a:pt x="294" y="1645"/>
                      <a:pt x="294" y="1645"/>
                    </a:cubicBezTo>
                    <a:cubicBezTo>
                      <a:pt x="877" y="1645"/>
                      <a:pt x="955" y="819"/>
                      <a:pt x="507" y="539"/>
                    </a:cubicBezTo>
                    <a:cubicBezTo>
                      <a:pt x="457" y="510"/>
                      <a:pt x="399" y="494"/>
                      <a:pt x="338" y="494"/>
                    </a:cubicBezTo>
                    <a:cubicBezTo>
                      <a:pt x="151" y="494"/>
                      <a:pt x="0" y="645"/>
                      <a:pt x="0" y="832"/>
                    </a:cubicBezTo>
                    <a:cubicBezTo>
                      <a:pt x="0" y="315"/>
                      <a:pt x="699" y="0"/>
                      <a:pt x="992" y="501"/>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7"/>
              <p:cNvSpPr>
                <a:spLocks/>
              </p:cNvSpPr>
              <p:nvPr/>
            </p:nvSpPr>
            <p:spPr bwMode="auto">
              <a:xfrm>
                <a:off x="5435600" y="2749550"/>
                <a:ext cx="1876425" cy="1549400"/>
              </a:xfrm>
              <a:custGeom>
                <a:avLst/>
                <a:gdLst>
                  <a:gd name="T0" fmla="*/ 16 w 1008"/>
                  <a:gd name="T1" fmla="*/ 832 h 832"/>
                  <a:gd name="T2" fmla="*/ 1008 w 1008"/>
                  <a:gd name="T3" fmla="*/ 501 h 832"/>
                  <a:gd name="T4" fmla="*/ 16 w 1008"/>
                  <a:gd name="T5" fmla="*/ 832 h 832"/>
                </a:gdLst>
                <a:ahLst/>
                <a:cxnLst>
                  <a:cxn ang="0">
                    <a:pos x="T0" y="T1"/>
                  </a:cxn>
                  <a:cxn ang="0">
                    <a:pos x="T2" y="T3"/>
                  </a:cxn>
                  <a:cxn ang="0">
                    <a:pos x="T4" y="T5"/>
                  </a:cxn>
                </a:cxnLst>
                <a:rect l="0" t="0" r="r" b="b"/>
                <a:pathLst>
                  <a:path w="1008" h="832">
                    <a:moveTo>
                      <a:pt x="16" y="832"/>
                    </a:moveTo>
                    <a:cubicBezTo>
                      <a:pt x="16" y="315"/>
                      <a:pt x="715" y="0"/>
                      <a:pt x="1008" y="501"/>
                    </a:cubicBezTo>
                    <a:cubicBezTo>
                      <a:pt x="715" y="1"/>
                      <a:pt x="0" y="253"/>
                      <a:pt x="16" y="832"/>
                    </a:cubicBezTo>
                    <a:close/>
                  </a:path>
                </a:pathLst>
              </a:custGeom>
              <a:solidFill>
                <a:srgbClr val="7ECBF2"/>
              </a:solidFill>
              <a:ln>
                <a:noFill/>
              </a:ln>
              <a:effectLst>
                <a:outerShdw blurRad="127000" dist="38100" dir="2700000" algn="tl"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auto">
              <a:xfrm>
                <a:off x="4486275" y="3670300"/>
                <a:ext cx="1747838" cy="1622425"/>
              </a:xfrm>
              <a:custGeom>
                <a:avLst/>
                <a:gdLst>
                  <a:gd name="T0" fmla="*/ 939 w 939"/>
                  <a:gd name="T1" fmla="*/ 677 h 871"/>
                  <a:gd name="T2" fmla="*/ 214 w 939"/>
                  <a:gd name="T3" fmla="*/ 0 h 871"/>
                  <a:gd name="T4" fmla="*/ 939 w 939"/>
                  <a:gd name="T5" fmla="*/ 677 h 871"/>
                </a:gdLst>
                <a:ahLst/>
                <a:cxnLst>
                  <a:cxn ang="0">
                    <a:pos x="T0" y="T1"/>
                  </a:cxn>
                  <a:cxn ang="0">
                    <a:pos x="T2" y="T3"/>
                  </a:cxn>
                  <a:cxn ang="0">
                    <a:pos x="T4" y="T5"/>
                  </a:cxn>
                </a:cxnLst>
                <a:rect l="0" t="0" r="r" b="b"/>
                <a:pathLst>
                  <a:path w="939" h="871">
                    <a:moveTo>
                      <a:pt x="939" y="677"/>
                    </a:moveTo>
                    <a:cubicBezTo>
                      <a:pt x="419" y="871"/>
                      <a:pt x="0" y="457"/>
                      <a:pt x="214" y="0"/>
                    </a:cubicBezTo>
                    <a:cubicBezTo>
                      <a:pt x="37" y="499"/>
                      <a:pt x="468" y="810"/>
                      <a:pt x="939" y="677"/>
                    </a:cubicBezTo>
                    <a:close/>
                  </a:path>
                </a:pathLst>
              </a:custGeom>
              <a:solidFill>
                <a:srgbClr val="E2F7CA"/>
              </a:solidFill>
              <a:ln>
                <a:noFill/>
              </a:ln>
              <a:effectLst>
                <a:outerShdw blurRad="127000" dist="38100" dir="16200000"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9"/>
              <p:cNvSpPr>
                <a:spLocks/>
              </p:cNvSpPr>
              <p:nvPr/>
            </p:nvSpPr>
            <p:spPr bwMode="auto">
              <a:xfrm>
                <a:off x="6013450" y="3752850"/>
                <a:ext cx="1298575" cy="2058987"/>
              </a:xfrm>
              <a:custGeom>
                <a:avLst/>
                <a:gdLst>
                  <a:gd name="T0" fmla="*/ 0 w 698"/>
                  <a:gd name="T1" fmla="*/ 1106 h 1106"/>
                  <a:gd name="T2" fmla="*/ 213 w 698"/>
                  <a:gd name="T3" fmla="*/ 0 h 1106"/>
                  <a:gd name="T4" fmla="*/ 0 w 698"/>
                  <a:gd name="T5" fmla="*/ 1106 h 1106"/>
                </a:gdLst>
                <a:ahLst/>
                <a:cxnLst>
                  <a:cxn ang="0">
                    <a:pos x="T0" y="T1"/>
                  </a:cxn>
                  <a:cxn ang="0">
                    <a:pos x="T2" y="T3"/>
                  </a:cxn>
                  <a:cxn ang="0">
                    <a:pos x="T4" y="T5"/>
                  </a:cxn>
                </a:cxnLst>
                <a:rect l="0" t="0" r="r" b="b"/>
                <a:pathLst>
                  <a:path w="698" h="1106">
                    <a:moveTo>
                      <a:pt x="0" y="1106"/>
                    </a:moveTo>
                    <a:cubicBezTo>
                      <a:pt x="583" y="1106"/>
                      <a:pt x="661" y="280"/>
                      <a:pt x="213" y="0"/>
                    </a:cubicBezTo>
                    <a:cubicBezTo>
                      <a:pt x="698" y="280"/>
                      <a:pt x="610" y="1106"/>
                      <a:pt x="0" y="1106"/>
                    </a:cubicBezTo>
                    <a:close/>
                  </a:path>
                </a:pathLst>
              </a:custGeom>
              <a:solidFill>
                <a:srgbClr val="FFDDC4"/>
              </a:solidFill>
              <a:ln>
                <a:noFill/>
              </a:ln>
              <a:effectLst>
                <a:outerShdw blurRad="127000" dist="38100" dir="8100000" algn="tr"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8" name="TextBox 23"/>
            <p:cNvSpPr txBox="1"/>
            <p:nvPr/>
          </p:nvSpPr>
          <p:spPr>
            <a:xfrm rot="18033840">
              <a:off x="4805845" y="3482372"/>
              <a:ext cx="1109273" cy="523220"/>
            </a:xfrm>
            <a:prstGeom prst="rect">
              <a:avLst/>
            </a:prstGeom>
            <a:noFill/>
          </p:spPr>
          <p:txBody>
            <a:bodyPr wrap="none" rtlCol="0">
              <a:spAutoFit/>
            </a:bodyPr>
            <a:lstStyle/>
            <a:p>
              <a:r>
                <a:rPr lang="en-US" sz="2800" dirty="0">
                  <a:solidFill>
                    <a:schemeClr val="bg1"/>
                  </a:solidFill>
                </a:rPr>
                <a:t>01</a:t>
              </a:r>
              <a:r>
                <a:rPr lang="en-US" dirty="0">
                  <a:solidFill>
                    <a:schemeClr val="bg1"/>
                  </a:solidFill>
                </a:rPr>
                <a:t> </a:t>
              </a:r>
              <a:r>
                <a:rPr lang="en-US" altLang="zh-CN" dirty="0" err="1" smtClean="0">
                  <a:solidFill>
                    <a:schemeClr val="bg1"/>
                  </a:solidFill>
                </a:rPr>
                <a:t>ECert</a:t>
              </a:r>
              <a:endParaRPr lang="en-US" dirty="0">
                <a:solidFill>
                  <a:schemeClr val="bg1"/>
                </a:solidFill>
              </a:endParaRPr>
            </a:p>
          </p:txBody>
        </p:sp>
        <p:sp>
          <p:nvSpPr>
            <p:cNvPr id="9" name="TextBox 24"/>
            <p:cNvSpPr txBox="1"/>
            <p:nvPr/>
          </p:nvSpPr>
          <p:spPr>
            <a:xfrm rot="3667932">
              <a:off x="6599035" y="3979333"/>
              <a:ext cx="1109048" cy="523220"/>
            </a:xfrm>
            <a:prstGeom prst="rect">
              <a:avLst/>
            </a:prstGeom>
            <a:noFill/>
          </p:spPr>
          <p:txBody>
            <a:bodyPr wrap="none" rtlCol="0">
              <a:spAutoFit/>
            </a:bodyPr>
            <a:lstStyle/>
            <a:p>
              <a:r>
                <a:rPr lang="en-US" sz="2800" dirty="0">
                  <a:solidFill>
                    <a:schemeClr val="bg1"/>
                  </a:solidFill>
                </a:rPr>
                <a:t>02</a:t>
              </a:r>
              <a:r>
                <a:rPr lang="en-US" dirty="0">
                  <a:solidFill>
                    <a:schemeClr val="bg1"/>
                  </a:solidFill>
                </a:rPr>
                <a:t> </a:t>
              </a:r>
              <a:r>
                <a:rPr lang="en-US" altLang="zh-CN" dirty="0" err="1" smtClean="0">
                  <a:solidFill>
                    <a:schemeClr val="bg1"/>
                  </a:solidFill>
                </a:rPr>
                <a:t>TCert</a:t>
              </a:r>
              <a:endParaRPr lang="en-US" dirty="0">
                <a:solidFill>
                  <a:schemeClr val="bg1"/>
                </a:solidFill>
              </a:endParaRPr>
            </a:p>
          </p:txBody>
        </p:sp>
        <p:sp>
          <p:nvSpPr>
            <p:cNvPr id="10" name="TextBox 25"/>
            <p:cNvSpPr txBox="1"/>
            <p:nvPr/>
          </p:nvSpPr>
          <p:spPr>
            <a:xfrm>
              <a:off x="4971872" y="5162857"/>
              <a:ext cx="1313180" cy="523220"/>
            </a:xfrm>
            <a:prstGeom prst="rect">
              <a:avLst/>
            </a:prstGeom>
            <a:noFill/>
          </p:spPr>
          <p:txBody>
            <a:bodyPr wrap="none" rtlCol="0">
              <a:spAutoFit/>
            </a:bodyPr>
            <a:lstStyle/>
            <a:p>
              <a:r>
                <a:rPr lang="en-US" sz="2800" dirty="0" smtClean="0">
                  <a:solidFill>
                    <a:schemeClr val="bg1"/>
                  </a:solidFill>
                </a:rPr>
                <a:t>03</a:t>
              </a:r>
              <a:r>
                <a:rPr lang="en-US" dirty="0" smtClean="0">
                  <a:solidFill>
                    <a:schemeClr val="bg1"/>
                  </a:solidFill>
                </a:rPr>
                <a:t> </a:t>
              </a:r>
              <a:r>
                <a:rPr lang="en-US" altLang="zh-CN" dirty="0" err="1" smtClean="0">
                  <a:solidFill>
                    <a:schemeClr val="bg1"/>
                  </a:solidFill>
                </a:rPr>
                <a:t>TLSCert</a:t>
              </a:r>
              <a:endParaRPr lang="en-US" dirty="0">
                <a:solidFill>
                  <a:schemeClr val="bg1"/>
                </a:solidFill>
              </a:endParaRPr>
            </a:p>
          </p:txBody>
        </p:sp>
        <p:grpSp>
          <p:nvGrpSpPr>
            <p:cNvPr id="11" name="Group 26"/>
            <p:cNvGrpSpPr/>
            <p:nvPr/>
          </p:nvGrpSpPr>
          <p:grpSpPr>
            <a:xfrm rot="13975806">
              <a:off x="4471868" y="5128068"/>
              <a:ext cx="319088" cy="465138"/>
              <a:chOff x="5429367" y="4908078"/>
              <a:chExt cx="319088" cy="465138"/>
            </a:xfrm>
            <a:solidFill>
              <a:schemeClr val="bg1"/>
            </a:solidFill>
          </p:grpSpPr>
          <p:sp>
            <p:nvSpPr>
              <p:cNvPr id="19" name="AutoShape 97"/>
              <p:cNvSpPr>
                <a:spLocks/>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0" name="AutoShape 98"/>
              <p:cNvSpPr>
                <a:spLocks/>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1" name="AutoShape 99"/>
              <p:cNvSpPr>
                <a:spLocks/>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2" name="Group 30"/>
            <p:cNvGrpSpPr/>
            <p:nvPr/>
          </p:nvGrpSpPr>
          <p:grpSpPr>
            <a:xfrm>
              <a:off x="5930117" y="2654671"/>
              <a:ext cx="319088" cy="465138"/>
              <a:chOff x="3582988" y="3510757"/>
              <a:chExt cx="319088" cy="465138"/>
            </a:xfrm>
            <a:solidFill>
              <a:schemeClr val="bg1"/>
            </a:solidFill>
          </p:grpSpPr>
          <p:sp>
            <p:nvSpPr>
              <p:cNvPr id="17"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8"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3" name="Group 33"/>
            <p:cNvGrpSpPr/>
            <p:nvPr/>
          </p:nvGrpSpPr>
          <p:grpSpPr>
            <a:xfrm rot="7811741">
              <a:off x="7278886" y="5179067"/>
              <a:ext cx="465138" cy="391319"/>
              <a:chOff x="5356342" y="3093565"/>
              <a:chExt cx="465138" cy="391319"/>
            </a:xfrm>
            <a:solidFill>
              <a:schemeClr val="bg1"/>
            </a:solidFill>
          </p:grpSpPr>
          <p:sp>
            <p:nvSpPr>
              <p:cNvPr id="14"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5"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6"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8" name="Group 38"/>
          <p:cNvGrpSpPr/>
          <p:nvPr/>
        </p:nvGrpSpPr>
        <p:grpSpPr>
          <a:xfrm flipH="1">
            <a:off x="6871327" y="2649605"/>
            <a:ext cx="1480651" cy="769806"/>
            <a:chOff x="1392530" y="2481978"/>
            <a:chExt cx="3124464" cy="313657"/>
          </a:xfrm>
        </p:grpSpPr>
        <p:cxnSp>
          <p:nvCxnSpPr>
            <p:cNvPr id="29" name="Straight Connector 39"/>
            <p:cNvCxnSpPr/>
            <p:nvPr/>
          </p:nvCxnSpPr>
          <p:spPr>
            <a:xfrm flipH="1" flipV="1">
              <a:off x="3555062" y="2481981"/>
              <a:ext cx="961932" cy="313654"/>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40"/>
            <p:cNvCxnSpPr/>
            <p:nvPr/>
          </p:nvCxnSpPr>
          <p:spPr>
            <a:xfrm flipH="1">
              <a:off x="1392530" y="2481978"/>
              <a:ext cx="2162533"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1" name="TextBox 41"/>
          <p:cNvSpPr txBox="1"/>
          <p:nvPr/>
        </p:nvSpPr>
        <p:spPr>
          <a:xfrm>
            <a:off x="8479612" y="2464939"/>
            <a:ext cx="2806700" cy="646331"/>
          </a:xfrm>
          <a:prstGeom prst="rect">
            <a:avLst/>
          </a:prstGeom>
          <a:noFill/>
        </p:spPr>
        <p:txBody>
          <a:bodyPr wrap="square" rtlCol="0">
            <a:spAutoFit/>
          </a:bodyPr>
          <a:lstStyle/>
          <a:p>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交易过程数据安全</a:t>
            </a:r>
            <a:endPar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endParaRPr lang="id-ID" b="1" dirty="0">
              <a:solidFill>
                <a:schemeClr val="bg1"/>
              </a:solidFill>
            </a:endParaRPr>
          </a:p>
        </p:txBody>
      </p:sp>
      <p:sp>
        <p:nvSpPr>
          <p:cNvPr id="32" name="Rectangle 42"/>
          <p:cNvSpPr/>
          <p:nvPr/>
        </p:nvSpPr>
        <p:spPr>
          <a:xfrm>
            <a:off x="8479612" y="2802809"/>
            <a:ext cx="2806700" cy="523220"/>
          </a:xfrm>
          <a:prstGeom prst="rect">
            <a:avLst/>
          </a:prstGeom>
        </p:spPr>
        <p:txBody>
          <a:bodyPr wrap="square">
            <a:spAutoFit/>
          </a:bodyPr>
          <a:lstStyle/>
          <a:p>
            <a:r>
              <a:rPr lang="zh-CN" altLang="en-US" sz="1400" dirty="0" smtClean="0">
                <a:solidFill>
                  <a:schemeClr val="bg1">
                    <a:lumMod val="95000"/>
                  </a:schemeClr>
                </a:solidFill>
              </a:rPr>
              <a:t>公私钥证书</a:t>
            </a:r>
            <a:endParaRPr lang="en-US" altLang="zh-CN" sz="1400" dirty="0" smtClean="0">
              <a:solidFill>
                <a:schemeClr val="bg1">
                  <a:lumMod val="95000"/>
                </a:schemeClr>
              </a:solidFill>
            </a:endParaRPr>
          </a:p>
          <a:p>
            <a:r>
              <a:rPr lang="zh-CN" altLang="en-US" sz="1400" dirty="0" smtClean="0">
                <a:solidFill>
                  <a:schemeClr val="bg1">
                    <a:lumMod val="95000"/>
                  </a:schemeClr>
                </a:solidFill>
              </a:rPr>
              <a:t>椭圆曲线加密</a:t>
            </a:r>
            <a:endParaRPr lang="en-US" altLang="zh-CN" sz="1400" dirty="0" smtClean="0">
              <a:solidFill>
                <a:schemeClr val="bg1">
                  <a:lumMod val="95000"/>
                </a:schemeClr>
              </a:solidFill>
            </a:endParaRPr>
          </a:p>
        </p:txBody>
      </p:sp>
      <p:cxnSp>
        <p:nvCxnSpPr>
          <p:cNvPr id="33" name="Straight Connector 43"/>
          <p:cNvCxnSpPr/>
          <p:nvPr/>
        </p:nvCxnSpPr>
        <p:spPr>
          <a:xfrm>
            <a:off x="3872753" y="2338148"/>
            <a:ext cx="1973466" cy="0"/>
          </a:xfrm>
          <a:prstGeom prst="line">
            <a:avLst/>
          </a:prstGeom>
          <a:ln>
            <a:solidFill>
              <a:schemeClr val="bg1">
                <a:lumMod val="9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34" name="TextBox 45"/>
          <p:cNvSpPr txBox="1"/>
          <p:nvPr/>
        </p:nvSpPr>
        <p:spPr>
          <a:xfrm>
            <a:off x="940690" y="2141185"/>
            <a:ext cx="2803525" cy="646331"/>
          </a:xfrm>
          <a:prstGeom prst="rect">
            <a:avLst/>
          </a:prstGeom>
          <a:noFill/>
        </p:spPr>
        <p:txBody>
          <a:bodyPr wrap="square" rtlCol="0">
            <a:spAutoFit/>
          </a:bodyPr>
          <a:lstStyle/>
          <a:p>
            <a:pPr algn="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登录过程数据安全</a:t>
            </a:r>
            <a:endPar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r"/>
            <a:endParaRPr lang="id-ID" b="1" dirty="0">
              <a:solidFill>
                <a:schemeClr val="bg1"/>
              </a:solidFill>
            </a:endParaRPr>
          </a:p>
        </p:txBody>
      </p:sp>
      <p:sp>
        <p:nvSpPr>
          <p:cNvPr id="35" name="Rectangle 46"/>
          <p:cNvSpPr/>
          <p:nvPr/>
        </p:nvSpPr>
        <p:spPr>
          <a:xfrm>
            <a:off x="940690" y="2505629"/>
            <a:ext cx="2803525" cy="523220"/>
          </a:xfrm>
          <a:prstGeom prst="rect">
            <a:avLst/>
          </a:prstGeom>
        </p:spPr>
        <p:txBody>
          <a:bodyPr wrap="square">
            <a:spAutoFit/>
          </a:bodyPr>
          <a:lstStyle/>
          <a:p>
            <a:pPr algn="r"/>
            <a:r>
              <a:rPr lang="zh-CN" altLang="en-US" sz="1400" dirty="0" smtClean="0">
                <a:solidFill>
                  <a:schemeClr val="bg1">
                    <a:lumMod val="95000"/>
                  </a:schemeClr>
                </a:solidFill>
              </a:rPr>
              <a:t>公私钥证书</a:t>
            </a:r>
            <a:endParaRPr lang="en-US" altLang="zh-CN" sz="1400" dirty="0" smtClean="0">
              <a:solidFill>
                <a:schemeClr val="bg1">
                  <a:lumMod val="95000"/>
                </a:schemeClr>
              </a:solidFill>
            </a:endParaRPr>
          </a:p>
          <a:p>
            <a:pPr algn="r"/>
            <a:r>
              <a:rPr lang="zh-CN" altLang="en-US" sz="1400" dirty="0" smtClean="0">
                <a:solidFill>
                  <a:schemeClr val="bg1">
                    <a:lumMod val="95000"/>
                  </a:schemeClr>
                </a:solidFill>
              </a:rPr>
              <a:t>椭圆曲线加密</a:t>
            </a:r>
            <a:endParaRPr lang="en-US" sz="1400" dirty="0">
              <a:solidFill>
                <a:schemeClr val="bg1">
                  <a:lumMod val="95000"/>
                </a:schemeClr>
              </a:solidFill>
            </a:endParaRPr>
          </a:p>
        </p:txBody>
      </p:sp>
      <p:grpSp>
        <p:nvGrpSpPr>
          <p:cNvPr id="36" name="Group 48"/>
          <p:cNvGrpSpPr/>
          <p:nvPr/>
        </p:nvGrpSpPr>
        <p:grpSpPr>
          <a:xfrm>
            <a:off x="3877265" y="4246469"/>
            <a:ext cx="1174768" cy="598311"/>
            <a:chOff x="1392536" y="2481978"/>
            <a:chExt cx="3229538" cy="393200"/>
          </a:xfrm>
        </p:grpSpPr>
        <p:cxnSp>
          <p:nvCxnSpPr>
            <p:cNvPr id="37" name="Straight Connector 49"/>
            <p:cNvCxnSpPr/>
            <p:nvPr/>
          </p:nvCxnSpPr>
          <p:spPr>
            <a:xfrm flipH="1" flipV="1">
              <a:off x="2654765" y="2481978"/>
              <a:ext cx="1967309" cy="3932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50"/>
            <p:cNvCxnSpPr/>
            <p:nvPr/>
          </p:nvCxnSpPr>
          <p:spPr>
            <a:xfrm flipH="1">
              <a:off x="1392536" y="2481978"/>
              <a:ext cx="1298690"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9" name="TextBox 51"/>
          <p:cNvSpPr txBox="1"/>
          <p:nvPr/>
        </p:nvSpPr>
        <p:spPr>
          <a:xfrm>
            <a:off x="940690" y="4061794"/>
            <a:ext cx="2803525" cy="646331"/>
          </a:xfrm>
          <a:prstGeom prst="rect">
            <a:avLst/>
          </a:prstGeom>
          <a:noFill/>
        </p:spPr>
        <p:txBody>
          <a:bodyPr wrap="square" rtlCol="0">
            <a:spAutoFit/>
          </a:bodyPr>
          <a:lstStyle/>
          <a:p>
            <a:pPr algn="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平台真实性验证</a:t>
            </a:r>
            <a:endPar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r"/>
            <a:endParaRPr lang="id-ID" b="1" dirty="0">
              <a:solidFill>
                <a:schemeClr val="bg1"/>
              </a:solidFill>
            </a:endParaRPr>
          </a:p>
        </p:txBody>
      </p:sp>
      <p:sp>
        <p:nvSpPr>
          <p:cNvPr id="40" name="Rectangle 52"/>
          <p:cNvSpPr/>
          <p:nvPr/>
        </p:nvSpPr>
        <p:spPr>
          <a:xfrm>
            <a:off x="940690" y="4428704"/>
            <a:ext cx="2803525" cy="307777"/>
          </a:xfrm>
          <a:prstGeom prst="rect">
            <a:avLst/>
          </a:prstGeom>
        </p:spPr>
        <p:txBody>
          <a:bodyPr wrap="square">
            <a:spAutoFit/>
          </a:bodyPr>
          <a:lstStyle/>
          <a:p>
            <a:pPr algn="r"/>
            <a:r>
              <a:rPr lang="en-US" altLang="zh-CN" sz="1400" dirty="0" smtClean="0">
                <a:solidFill>
                  <a:schemeClr val="bg1">
                    <a:lumMod val="95000"/>
                  </a:schemeClr>
                </a:solidFill>
              </a:rPr>
              <a:t>TLS1.0</a:t>
            </a:r>
            <a:r>
              <a:rPr lang="zh-CN" altLang="en-US" sz="1400" dirty="0" smtClean="0">
                <a:solidFill>
                  <a:schemeClr val="bg1">
                    <a:lumMod val="95000"/>
                  </a:schemeClr>
                </a:solidFill>
              </a:rPr>
              <a:t>服务器证书</a:t>
            </a:r>
            <a:endParaRPr lang="en-US" sz="1400" dirty="0">
              <a:solidFill>
                <a:schemeClr val="bg1">
                  <a:lumMod val="95000"/>
                </a:schemeClr>
              </a:solidFill>
            </a:endParaRPr>
          </a:p>
        </p:txBody>
      </p:sp>
      <p:sp>
        <p:nvSpPr>
          <p:cNvPr id="41" name="TextBox 55"/>
          <p:cNvSpPr txBox="1"/>
          <p:nvPr/>
        </p:nvSpPr>
        <p:spPr>
          <a:xfrm>
            <a:off x="8382812" y="4591957"/>
            <a:ext cx="3196677" cy="369332"/>
          </a:xfrm>
          <a:prstGeom prst="rect">
            <a:avLst/>
          </a:prstGeom>
          <a:noFill/>
        </p:spPr>
        <p:txBody>
          <a:bodyPr wrap="square" rtlCol="0">
            <a:spAutoFit/>
          </a:bodyPr>
          <a:lstStyle/>
          <a:p>
            <a:r>
              <a:rPr lang="zh-CN" altLang="en-US" b="1" i="1" dirty="0" smtClean="0">
                <a:solidFill>
                  <a:schemeClr val="bg1"/>
                </a:solidFill>
              </a:rPr>
              <a:t>数字证书体系</a:t>
            </a:r>
            <a:endParaRPr lang="id-ID" b="1" i="1" dirty="0">
              <a:solidFill>
                <a:schemeClr val="bg1"/>
              </a:solidFill>
            </a:endParaRPr>
          </a:p>
        </p:txBody>
      </p:sp>
      <p:sp>
        <p:nvSpPr>
          <p:cNvPr id="42" name="Rectangle 56"/>
          <p:cNvSpPr/>
          <p:nvPr/>
        </p:nvSpPr>
        <p:spPr>
          <a:xfrm>
            <a:off x="8396469" y="4965159"/>
            <a:ext cx="3196677" cy="738664"/>
          </a:xfrm>
          <a:prstGeom prst="rect">
            <a:avLst/>
          </a:prstGeom>
        </p:spPr>
        <p:txBody>
          <a:bodyPr wrap="square">
            <a:spAutoFit/>
          </a:bodyPr>
          <a:lstStyle/>
          <a:p>
            <a:r>
              <a:rPr kumimoji="1" lang="zh-CN" altLang="en-US" sz="1400" dirty="0">
                <a:solidFill>
                  <a:schemeClr val="bg1"/>
                </a:solidFill>
                <a:latin typeface="微软雅黑"/>
                <a:ea typeface="微软雅黑"/>
                <a:cs typeface="微软雅黑"/>
              </a:rPr>
              <a:t>用户与平台间通讯均采用数字证书进行签名，确保通讯过程中数据安全性</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endParaRPr lang="en-US" sz="1400" dirty="0">
              <a:solidFill>
                <a:schemeClr val="bg1">
                  <a:lumMod val="95000"/>
                </a:schemeClr>
              </a:solidFill>
            </a:endParaRPr>
          </a:p>
        </p:txBody>
      </p:sp>
    </p:spTree>
    <p:extLst>
      <p:ext uri="{BB962C8B-B14F-4D97-AF65-F5344CB8AC3E}">
        <p14:creationId xmlns:p14="http://schemas.microsoft.com/office/powerpoint/2010/main" val="7118501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wipe(right)">
                                      <p:cBhvr>
                                        <p:cTn id="13" dur="500"/>
                                        <p:tgtEl>
                                          <p:spTgt spid="33"/>
                                        </p:tgtEl>
                                      </p:cBhvr>
                                    </p:animEffect>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wipe(up)">
                                      <p:cBhvr>
                                        <p:cTn id="17" dur="500"/>
                                        <p:tgtEl>
                                          <p:spTgt spid="34"/>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wipe(left)">
                                      <p:cBhvr>
                                        <p:cTn id="25" dur="500"/>
                                        <p:tgtEl>
                                          <p:spTgt spid="28"/>
                                        </p:tgtEl>
                                      </p:cBhvr>
                                    </p:animEffect>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wipe(up)">
                                      <p:cBhvr>
                                        <p:cTn id="29" dur="500"/>
                                        <p:tgtEl>
                                          <p:spTgt spid="31"/>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par>
                          <p:cTn id="34" fill="hold">
                            <p:stCondLst>
                              <p:cond delay="3500"/>
                            </p:stCondLst>
                            <p:childTnLst>
                              <p:par>
                                <p:cTn id="35" presetID="22" presetClass="entr" presetSubtype="2" fill="hold" nodeType="after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right)">
                                      <p:cBhvr>
                                        <p:cTn id="37" dur="500"/>
                                        <p:tgtEl>
                                          <p:spTgt spid="36"/>
                                        </p:tgtEl>
                                      </p:cBhvr>
                                    </p:animEffect>
                                  </p:childTnLst>
                                </p:cTn>
                              </p:par>
                            </p:childTnLst>
                          </p:cTn>
                        </p:par>
                        <p:par>
                          <p:cTn id="38" fill="hold">
                            <p:stCondLst>
                              <p:cond delay="4000"/>
                            </p:stCondLst>
                            <p:childTnLst>
                              <p:par>
                                <p:cTn id="39" presetID="22" presetClass="entr" presetSubtype="1"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up)">
                                      <p:cBhvr>
                                        <p:cTn id="41" dur="500"/>
                                        <p:tgtEl>
                                          <p:spTgt spid="39"/>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fade">
                                      <p:cBhvr>
                                        <p:cTn id="5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39" grpId="0"/>
      <p:bldP spid="40" grpId="0"/>
      <p:bldP spid="41" grpId="0"/>
      <p:bldP spid="4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性能</a:t>
            </a:r>
            <a:endParaRPr kumimoji="1" lang="zh-CN" altLang="en-US" dirty="0"/>
          </a:p>
        </p:txBody>
      </p:sp>
      <p:sp>
        <p:nvSpPr>
          <p:cNvPr id="6" name="矩形 5"/>
          <p:cNvSpPr/>
          <p:nvPr/>
        </p:nvSpPr>
        <p:spPr>
          <a:xfrm>
            <a:off x="607754" y="2871272"/>
            <a:ext cx="184666" cy="369332"/>
          </a:xfrm>
          <a:prstGeom prst="rect">
            <a:avLst/>
          </a:prstGeom>
        </p:spPr>
        <p:txBody>
          <a:bodyPr wrap="none">
            <a:spAutoFit/>
          </a:bodyPr>
          <a:lstStyle/>
          <a:p>
            <a:r>
              <a:rPr lang="zh-CN" altLang="en-US" dirty="0"/>
              <a:t>￼</a:t>
            </a:r>
          </a:p>
        </p:txBody>
      </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72850969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数字资产单位</a:t>
            </a:r>
            <a:endParaRPr lang="en-US" dirty="0"/>
          </a:p>
        </p:txBody>
      </p:sp>
      <p:sp>
        <p:nvSpPr>
          <p:cNvPr id="4" name="TextBox 3"/>
          <p:cNvSpPr txBox="1"/>
          <p:nvPr/>
        </p:nvSpPr>
        <p:spPr>
          <a:xfrm>
            <a:off x="2091874" y="2167451"/>
            <a:ext cx="1239141"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医疗</a:t>
            </a:r>
            <a:r>
              <a:rPr lang="en-US" altLang="zh-CN" sz="2000" b="1" dirty="0" smtClean="0">
                <a:solidFill>
                  <a:schemeClr val="bg1"/>
                </a:solidFill>
                <a:latin typeface="微软雅黑"/>
                <a:ea typeface="微软雅黑"/>
                <a:cs typeface="微软雅黑"/>
              </a:rPr>
              <a:t>EHR</a:t>
            </a:r>
            <a:endParaRPr lang="id-ID" sz="2000" b="1" dirty="0">
              <a:solidFill>
                <a:schemeClr val="bg1"/>
              </a:solidFill>
              <a:latin typeface="微软雅黑"/>
              <a:ea typeface="微软雅黑"/>
              <a:cs typeface="微软雅黑"/>
            </a:endParaRPr>
          </a:p>
        </p:txBody>
      </p:sp>
      <p:sp>
        <p:nvSpPr>
          <p:cNvPr id="5" name="Rectangle 4"/>
          <p:cNvSpPr/>
          <p:nvPr/>
        </p:nvSpPr>
        <p:spPr>
          <a:xfrm>
            <a:off x="2091874" y="2545776"/>
            <a:ext cx="3756420" cy="1600438"/>
          </a:xfrm>
          <a:prstGeom prst="rect">
            <a:avLst/>
          </a:prstGeom>
        </p:spPr>
        <p:txBody>
          <a:bodyPr wrap="square">
            <a:spAutoFit/>
          </a:bodyPr>
          <a:lstStyle/>
          <a:p>
            <a:r>
              <a:rPr lang="zh-CN" altLang="en-US" sz="1400" dirty="0">
                <a:solidFill>
                  <a:schemeClr val="bg1">
                    <a:lumMod val="95000"/>
                  </a:schemeClr>
                </a:solidFill>
                <a:latin typeface="微软雅黑"/>
                <a:ea typeface="微软雅黑"/>
                <a:cs typeface="微软雅黑"/>
              </a:rPr>
              <a:t>安全的利用隐私数据</a:t>
            </a:r>
          </a:p>
          <a:p>
            <a:r>
              <a:rPr lang="en-US" altLang="zh-CN" sz="1400" dirty="0">
                <a:solidFill>
                  <a:schemeClr val="bg1">
                    <a:lumMod val="95000"/>
                  </a:schemeClr>
                </a:solidFill>
                <a:latin typeface="微软雅黑"/>
                <a:ea typeface="微软雅黑"/>
                <a:cs typeface="微软雅黑"/>
              </a:rPr>
              <a:t> </a:t>
            </a:r>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多私钥授权数据访问</a:t>
            </a:r>
            <a:r>
              <a:rPr lang="zh-CN" altLang="en-US" sz="1400" dirty="0" smtClean="0">
                <a:solidFill>
                  <a:schemeClr val="bg1">
                    <a:lumMod val="95000"/>
                  </a:schemeClr>
                </a:solidFill>
                <a:latin typeface="微软雅黑"/>
                <a:ea typeface="微软雅黑"/>
                <a:cs typeface="微软雅黑"/>
              </a:rPr>
              <a:t>，</a:t>
            </a:r>
            <a:r>
              <a:rPr lang="zh-CN" altLang="en-US" sz="1400" dirty="0" smtClean="0">
                <a:solidFill>
                  <a:schemeClr val="bg1">
                    <a:lumMod val="95000"/>
                  </a:schemeClr>
                </a:solidFill>
                <a:latin typeface="微软雅黑"/>
                <a:ea typeface="微软雅黑"/>
                <a:cs typeface="微软雅黑"/>
              </a:rPr>
              <a:t>实现</a:t>
            </a:r>
            <a:r>
              <a:rPr lang="zh-CN" altLang="en-US" sz="1400" dirty="0">
                <a:solidFill>
                  <a:schemeClr val="bg1">
                    <a:lumMod val="95000"/>
                  </a:schemeClr>
                </a:solidFill>
                <a:latin typeface="微软雅黑"/>
                <a:ea typeface="微软雅黑"/>
                <a:cs typeface="微软雅黑"/>
              </a:rPr>
              <a:t>信息在企业间安全的共享</a:t>
            </a: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实现可互</a:t>
            </a:r>
            <a:r>
              <a:rPr lang="zh-CN" altLang="en-US" sz="1400" dirty="0">
                <a:solidFill>
                  <a:schemeClr val="bg1">
                    <a:lumMod val="95000"/>
                  </a:schemeClr>
                </a:solidFill>
                <a:latin typeface="微软雅黑"/>
                <a:ea typeface="微软雅黑"/>
                <a:cs typeface="微软雅黑"/>
              </a:rPr>
              <a:t>操作性</a:t>
            </a:r>
          </a:p>
          <a:p>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用去中心化架构分享医疗</a:t>
            </a:r>
            <a:r>
              <a:rPr lang="zh-CN" altLang="en-US" sz="1400" dirty="0">
                <a:solidFill>
                  <a:schemeClr val="bg1">
                    <a:lumMod val="95000"/>
                  </a:schemeClr>
                </a:solidFill>
                <a:latin typeface="微软雅黑"/>
                <a:ea typeface="微软雅黑"/>
                <a:cs typeface="微软雅黑"/>
              </a:rPr>
              <a:t>保健信</a:t>
            </a:r>
            <a:r>
              <a:rPr lang="zh-CN" altLang="en-US" sz="1400" dirty="0" smtClean="0">
                <a:solidFill>
                  <a:schemeClr val="bg1">
                    <a:lumMod val="95000"/>
                  </a:schemeClr>
                </a:solidFill>
                <a:latin typeface="微软雅黑"/>
                <a:ea typeface="微软雅黑"/>
                <a:cs typeface="微软雅黑"/>
              </a:rPr>
              <a:t>息</a:t>
            </a:r>
            <a:r>
              <a:rPr lang="zh-CN" altLang="en-US" sz="1400" dirty="0" smtClean="0">
                <a:solidFill>
                  <a:schemeClr val="bg1">
                    <a:lumMod val="95000"/>
                  </a:schemeClr>
                </a:solidFill>
                <a:latin typeface="微软雅黑"/>
                <a:ea typeface="微软雅黑"/>
                <a:cs typeface="微软雅黑"/>
              </a:rPr>
              <a:t>，</a:t>
            </a:r>
            <a:r>
              <a:rPr lang="zh-CN" altLang="en-US" sz="1400" dirty="0" smtClean="0">
                <a:solidFill>
                  <a:schemeClr val="bg1">
                    <a:lumMod val="95000"/>
                  </a:schemeClr>
                </a:solidFill>
                <a:latin typeface="微软雅黑"/>
                <a:ea typeface="微软雅黑"/>
                <a:cs typeface="微软雅黑"/>
              </a:rPr>
              <a:t>患者的医疗信息可以随</a:t>
            </a:r>
            <a:r>
              <a:rPr lang="zh-CN" altLang="en-US" sz="1400" dirty="0">
                <a:solidFill>
                  <a:schemeClr val="bg1">
                    <a:lumMod val="95000"/>
                  </a:schemeClr>
                </a:solidFill>
                <a:latin typeface="微软雅黑"/>
                <a:ea typeface="微软雅黑"/>
                <a:cs typeface="微软雅黑"/>
              </a:rPr>
              <a:t>患者流转</a:t>
            </a:r>
            <a:endParaRPr lang="en-US" sz="1400" dirty="0">
              <a:solidFill>
                <a:schemeClr val="bg1">
                  <a:lumMod val="95000"/>
                </a:schemeClr>
              </a:solidFill>
              <a:latin typeface="微软雅黑"/>
              <a:ea typeface="微软雅黑"/>
              <a:cs typeface="微软雅黑"/>
            </a:endParaRPr>
          </a:p>
        </p:txBody>
      </p:sp>
      <p:sp>
        <p:nvSpPr>
          <p:cNvPr id="7" name="TextBox 6"/>
          <p:cNvSpPr txBox="1"/>
          <p:nvPr/>
        </p:nvSpPr>
        <p:spPr>
          <a:xfrm>
            <a:off x="7396623" y="4352073"/>
            <a:ext cx="195009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供应链金融</a:t>
            </a:r>
            <a:r>
              <a:rPr lang="en-US" altLang="zh-CN" sz="2000" b="1" dirty="0" smtClean="0">
                <a:solidFill>
                  <a:schemeClr val="bg1"/>
                </a:solidFill>
                <a:latin typeface="微软雅黑"/>
                <a:ea typeface="微软雅黑"/>
                <a:cs typeface="微软雅黑"/>
              </a:rPr>
              <a:t>KYC</a:t>
            </a:r>
            <a:endParaRPr lang="id-ID" sz="2000" b="1" dirty="0">
              <a:solidFill>
                <a:schemeClr val="bg1"/>
              </a:solidFill>
              <a:latin typeface="微软雅黑"/>
              <a:ea typeface="微软雅黑"/>
              <a:cs typeface="微软雅黑"/>
            </a:endParaRPr>
          </a:p>
        </p:txBody>
      </p:sp>
      <p:sp>
        <p:nvSpPr>
          <p:cNvPr id="8" name="Rectangle 7"/>
          <p:cNvSpPr/>
          <p:nvPr/>
        </p:nvSpPr>
        <p:spPr>
          <a:xfrm>
            <a:off x="7395766" y="4756438"/>
            <a:ext cx="3756420" cy="738664"/>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用户身份、信用、风险识别</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基于实时交易数据的动态</a:t>
            </a:r>
            <a:r>
              <a:rPr lang="en-US" altLang="zh-CN" sz="1400" dirty="0" smtClean="0">
                <a:solidFill>
                  <a:schemeClr val="bg1">
                    <a:lumMod val="95000"/>
                  </a:schemeClr>
                </a:solidFill>
                <a:latin typeface="微软雅黑"/>
                <a:ea typeface="微软雅黑"/>
                <a:cs typeface="微软雅黑"/>
              </a:rPr>
              <a:t>KYC</a:t>
            </a:r>
          </a:p>
        </p:txBody>
      </p:sp>
      <p:sp>
        <p:nvSpPr>
          <p:cNvPr id="10" name="TextBox 9"/>
          <p:cNvSpPr txBox="1"/>
          <p:nvPr/>
        </p:nvSpPr>
        <p:spPr>
          <a:xfrm>
            <a:off x="2091874" y="4289785"/>
            <a:ext cx="121058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电商</a:t>
            </a:r>
            <a:r>
              <a:rPr lang="en-US" altLang="zh-CN" sz="2000" b="1" dirty="0" smtClean="0">
                <a:solidFill>
                  <a:schemeClr val="bg1"/>
                </a:solidFill>
                <a:latin typeface="微软雅黑"/>
                <a:ea typeface="微软雅黑"/>
                <a:cs typeface="微软雅黑"/>
              </a:rPr>
              <a:t>UPB</a:t>
            </a:r>
            <a:endParaRPr lang="id-ID" sz="2000" b="1" dirty="0">
              <a:solidFill>
                <a:schemeClr val="bg1"/>
              </a:solidFill>
              <a:latin typeface="微软雅黑"/>
              <a:ea typeface="微软雅黑"/>
              <a:cs typeface="微软雅黑"/>
            </a:endParaRPr>
          </a:p>
        </p:txBody>
      </p:sp>
      <p:sp>
        <p:nvSpPr>
          <p:cNvPr id="11" name="Rectangle 10"/>
          <p:cNvSpPr/>
          <p:nvPr/>
        </p:nvSpPr>
        <p:spPr>
          <a:xfrm>
            <a:off x="2091874" y="4659564"/>
            <a:ext cx="3756420" cy="738664"/>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新零售电商数据采集</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用户购买行为分析模型</a:t>
            </a:r>
            <a:endParaRPr lang="en-US" sz="1400" dirty="0">
              <a:solidFill>
                <a:schemeClr val="bg1">
                  <a:lumMod val="95000"/>
                </a:schemeClr>
              </a:solidFill>
              <a:latin typeface="微软雅黑"/>
              <a:ea typeface="微软雅黑"/>
              <a:cs typeface="微软雅黑"/>
            </a:endParaRPr>
          </a:p>
        </p:txBody>
      </p:sp>
      <p:sp>
        <p:nvSpPr>
          <p:cNvPr id="13" name="TextBox 12"/>
          <p:cNvSpPr txBox="1"/>
          <p:nvPr/>
        </p:nvSpPr>
        <p:spPr>
          <a:xfrm>
            <a:off x="7401735" y="2167456"/>
            <a:ext cx="121058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知识付费</a:t>
            </a:r>
            <a:endParaRPr lang="id-ID" sz="2000" b="1" dirty="0">
              <a:solidFill>
                <a:schemeClr val="bg1"/>
              </a:solidFill>
              <a:latin typeface="微软雅黑"/>
              <a:ea typeface="微软雅黑"/>
              <a:cs typeface="微软雅黑"/>
            </a:endParaRPr>
          </a:p>
        </p:txBody>
      </p:sp>
      <p:sp>
        <p:nvSpPr>
          <p:cNvPr id="14" name="Rectangle 13"/>
          <p:cNvSpPr/>
          <p:nvPr/>
        </p:nvSpPr>
        <p:spPr>
          <a:xfrm>
            <a:off x="7415391" y="2545776"/>
            <a:ext cx="3956714" cy="1600438"/>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股票微研究报告</a:t>
            </a:r>
            <a:endParaRPr lang="en-US" altLang="zh-CN" sz="1400" dirty="0" smtClean="0">
              <a:solidFill>
                <a:schemeClr val="bg1">
                  <a:lumMod val="95000"/>
                </a:schemeClr>
              </a:solidFill>
              <a:latin typeface="微软雅黑"/>
              <a:ea typeface="微软雅黑"/>
              <a:cs typeface="微软雅黑"/>
            </a:endParaRPr>
          </a:p>
          <a:p>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明星分析师在平台发布股市行情研究报告及报告价值</a:t>
            </a:r>
            <a:r>
              <a:rPr lang="en-US" altLang="zh-CN" sz="1400" dirty="0">
                <a:solidFill>
                  <a:schemeClr val="bg1">
                    <a:lumMod val="95000"/>
                  </a:schemeClr>
                </a:solidFill>
                <a:latin typeface="微软雅黑"/>
                <a:ea typeface="微软雅黑"/>
                <a:cs typeface="微软雅黑"/>
              </a:rPr>
              <a:t>	</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智能合约定时、定量、定价</a:t>
            </a:r>
            <a:endParaRPr lang="en-US" altLang="zh-CN" sz="1400" dirty="0" smtClean="0">
              <a:solidFill>
                <a:schemeClr val="bg1">
                  <a:lumMod val="95000"/>
                </a:schemeClr>
              </a:solidFill>
              <a:latin typeface="微软雅黑"/>
              <a:ea typeface="微软雅黑"/>
              <a:cs typeface="微软雅黑"/>
            </a:endParaRPr>
          </a:p>
          <a:p>
            <a:r>
              <a:rPr lang="en-US" sz="1400" dirty="0">
                <a:solidFill>
                  <a:schemeClr val="bg1">
                    <a:lumMod val="95000"/>
                  </a:schemeClr>
                </a:solidFill>
                <a:latin typeface="微软雅黑"/>
                <a:ea typeface="微软雅黑"/>
                <a:cs typeface="微软雅黑"/>
              </a:rPr>
              <a:t> </a:t>
            </a:r>
            <a:r>
              <a:rPr lang="en-US"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通过智能合约评估报告价值，自动执行报告价值交换</a:t>
            </a:r>
            <a:endParaRPr lang="en-US" sz="1400" dirty="0">
              <a:solidFill>
                <a:schemeClr val="bg1">
                  <a:lumMod val="95000"/>
                </a:schemeClr>
              </a:solidFill>
              <a:latin typeface="微软雅黑"/>
              <a:ea typeface="微软雅黑"/>
              <a:cs typeface="微软雅黑"/>
            </a:endParaRPr>
          </a:p>
        </p:txBody>
      </p:sp>
      <p:grpSp>
        <p:nvGrpSpPr>
          <p:cNvPr id="24" name="Group 23"/>
          <p:cNvGrpSpPr/>
          <p:nvPr/>
        </p:nvGrpSpPr>
        <p:grpSpPr>
          <a:xfrm>
            <a:off x="6407575" y="2371895"/>
            <a:ext cx="923827" cy="923827"/>
            <a:chOff x="6389270" y="2371895"/>
            <a:chExt cx="923827" cy="923827"/>
          </a:xfrm>
          <a:solidFill>
            <a:schemeClr val="bg1">
              <a:alpha val="50000"/>
            </a:schemeClr>
          </a:solidFill>
        </p:grpSpPr>
        <p:sp>
          <p:nvSpPr>
            <p:cNvPr id="12" name="Oval 11"/>
            <p:cNvSpPr/>
            <p:nvPr/>
          </p:nvSpPr>
          <p:spPr>
            <a:xfrm>
              <a:off x="6389270"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53" name="Group 52"/>
            <p:cNvGrpSpPr/>
            <p:nvPr/>
          </p:nvGrpSpPr>
          <p:grpSpPr>
            <a:xfrm>
              <a:off x="6642102" y="2686310"/>
              <a:ext cx="447696" cy="350733"/>
              <a:chOff x="6342848" y="3565543"/>
              <a:chExt cx="480228" cy="376220"/>
            </a:xfrm>
            <a:grpFill/>
          </p:grpSpPr>
          <p:sp>
            <p:nvSpPr>
              <p:cNvPr id="54" name="AutoShape 43"/>
              <p:cNvSpPr>
                <a:spLocks/>
              </p:cNvSpPr>
              <p:nvPr/>
            </p:nvSpPr>
            <p:spPr bwMode="auto">
              <a:xfrm>
                <a:off x="6342848" y="356554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55"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56"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23" name="Group 22"/>
          <p:cNvGrpSpPr/>
          <p:nvPr/>
        </p:nvGrpSpPr>
        <p:grpSpPr>
          <a:xfrm>
            <a:off x="1105855" y="4403753"/>
            <a:ext cx="923827" cy="923827"/>
            <a:chOff x="862657" y="4985873"/>
            <a:chExt cx="923827" cy="923827"/>
          </a:xfrm>
          <a:solidFill>
            <a:schemeClr val="bg1">
              <a:alpha val="50000"/>
            </a:schemeClr>
          </a:solidFill>
        </p:grpSpPr>
        <p:sp>
          <p:nvSpPr>
            <p:cNvPr id="9" name="Oval 8"/>
            <p:cNvSpPr/>
            <p:nvPr/>
          </p:nvSpPr>
          <p:spPr>
            <a:xfrm>
              <a:off x="862657" y="4985873"/>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sp>
          <p:nvSpPr>
            <p:cNvPr id="65" name="AutoShape 32"/>
            <p:cNvSpPr>
              <a:spLocks/>
            </p:cNvSpPr>
            <p:nvPr/>
          </p:nvSpPr>
          <p:spPr bwMode="auto">
            <a:xfrm>
              <a:off x="1110299" y="5259578"/>
              <a:ext cx="427810" cy="374425"/>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nvGrpSpPr>
          <p:cNvPr id="22" name="Group 21"/>
          <p:cNvGrpSpPr/>
          <p:nvPr/>
        </p:nvGrpSpPr>
        <p:grpSpPr>
          <a:xfrm>
            <a:off x="6410604" y="4433622"/>
            <a:ext cx="923827" cy="923827"/>
            <a:chOff x="862657" y="3679532"/>
            <a:chExt cx="923827" cy="923827"/>
          </a:xfrm>
          <a:solidFill>
            <a:schemeClr val="bg1">
              <a:alpha val="50000"/>
            </a:schemeClr>
          </a:solidFill>
        </p:grpSpPr>
        <p:sp>
          <p:nvSpPr>
            <p:cNvPr id="6" name="Oval 5"/>
            <p:cNvSpPr/>
            <p:nvPr/>
          </p:nvSpPr>
          <p:spPr>
            <a:xfrm>
              <a:off x="862657" y="3679532"/>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66" name="Group 65"/>
            <p:cNvGrpSpPr/>
            <p:nvPr/>
          </p:nvGrpSpPr>
          <p:grpSpPr>
            <a:xfrm>
              <a:off x="1110299" y="3947859"/>
              <a:ext cx="428542" cy="401484"/>
              <a:chOff x="5368132" y="3540125"/>
              <a:chExt cx="465138" cy="435769"/>
            </a:xfrm>
            <a:grpFill/>
          </p:grpSpPr>
          <p:sp>
            <p:nvSpPr>
              <p:cNvPr id="67"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68"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21" name="Group 20"/>
          <p:cNvGrpSpPr/>
          <p:nvPr/>
        </p:nvGrpSpPr>
        <p:grpSpPr>
          <a:xfrm>
            <a:off x="1105855" y="2371895"/>
            <a:ext cx="923827" cy="923827"/>
            <a:chOff x="862657" y="2371895"/>
            <a:chExt cx="923827" cy="923827"/>
          </a:xfrm>
          <a:solidFill>
            <a:schemeClr val="bg1">
              <a:alpha val="50000"/>
            </a:schemeClr>
          </a:solidFill>
        </p:grpSpPr>
        <p:sp>
          <p:nvSpPr>
            <p:cNvPr id="3" name="Oval 2"/>
            <p:cNvSpPr/>
            <p:nvPr/>
          </p:nvSpPr>
          <p:spPr>
            <a:xfrm>
              <a:off x="862657"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70" name="Group 69"/>
            <p:cNvGrpSpPr/>
            <p:nvPr/>
          </p:nvGrpSpPr>
          <p:grpSpPr>
            <a:xfrm>
              <a:off x="1111529" y="2661892"/>
              <a:ext cx="427811" cy="375157"/>
              <a:chOff x="1640798" y="2149003"/>
              <a:chExt cx="464344" cy="407194"/>
            </a:xfrm>
            <a:grpFill/>
          </p:grpSpPr>
          <p:sp>
            <p:nvSpPr>
              <p:cNvPr id="7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7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spTree>
    <p:extLst>
      <p:ext uri="{BB962C8B-B14F-4D97-AF65-F5344CB8AC3E}">
        <p14:creationId xmlns:p14="http://schemas.microsoft.com/office/powerpoint/2010/main" val="2573268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left)">
                                      <p:cBhvr>
                                        <p:cTn id="35" dur="500"/>
                                        <p:tgtEl>
                                          <p:spTgt spid="7"/>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10" grpId="0"/>
      <p:bldP spid="11"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应用生态</a:t>
            </a:r>
            <a:endParaRPr lang="en-US" dirty="0"/>
          </a:p>
        </p:txBody>
      </p:sp>
      <p:sp>
        <p:nvSpPr>
          <p:cNvPr id="4" name="TextBox 3"/>
          <p:cNvSpPr txBox="1"/>
          <p:nvPr/>
        </p:nvSpPr>
        <p:spPr>
          <a:xfrm>
            <a:off x="2091874" y="2167451"/>
            <a:ext cx="1239141"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医疗</a:t>
            </a:r>
            <a:r>
              <a:rPr lang="en-US" altLang="zh-CN" sz="2000" b="1" dirty="0" smtClean="0">
                <a:solidFill>
                  <a:schemeClr val="bg1"/>
                </a:solidFill>
                <a:latin typeface="微软雅黑"/>
                <a:ea typeface="微软雅黑"/>
                <a:cs typeface="微软雅黑"/>
              </a:rPr>
              <a:t>EHR</a:t>
            </a:r>
            <a:endParaRPr lang="id-ID" sz="2000" b="1" dirty="0">
              <a:solidFill>
                <a:schemeClr val="bg1"/>
              </a:solidFill>
              <a:latin typeface="微软雅黑"/>
              <a:ea typeface="微软雅黑"/>
              <a:cs typeface="微软雅黑"/>
            </a:endParaRPr>
          </a:p>
        </p:txBody>
      </p:sp>
      <p:sp>
        <p:nvSpPr>
          <p:cNvPr id="5" name="Rectangle 4"/>
          <p:cNvSpPr/>
          <p:nvPr/>
        </p:nvSpPr>
        <p:spPr>
          <a:xfrm>
            <a:off x="2091874" y="2545776"/>
            <a:ext cx="3756420" cy="1600438"/>
          </a:xfrm>
          <a:prstGeom prst="rect">
            <a:avLst/>
          </a:prstGeom>
        </p:spPr>
        <p:txBody>
          <a:bodyPr wrap="square">
            <a:spAutoFit/>
          </a:bodyPr>
          <a:lstStyle/>
          <a:p>
            <a:r>
              <a:rPr lang="zh-CN" altLang="en-US" sz="1400" dirty="0">
                <a:solidFill>
                  <a:schemeClr val="bg1">
                    <a:lumMod val="95000"/>
                  </a:schemeClr>
                </a:solidFill>
                <a:latin typeface="微软雅黑"/>
                <a:ea typeface="微软雅黑"/>
                <a:cs typeface="微软雅黑"/>
              </a:rPr>
              <a:t>安全的利用隐私数据</a:t>
            </a:r>
          </a:p>
          <a:p>
            <a:r>
              <a:rPr lang="en-US" altLang="zh-CN" sz="1400" dirty="0">
                <a:solidFill>
                  <a:schemeClr val="bg1">
                    <a:lumMod val="95000"/>
                  </a:schemeClr>
                </a:solidFill>
                <a:latin typeface="微软雅黑"/>
                <a:ea typeface="微软雅黑"/>
                <a:cs typeface="微软雅黑"/>
              </a:rPr>
              <a:t> </a:t>
            </a:r>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多私钥授权数据访问</a:t>
            </a:r>
            <a:r>
              <a:rPr lang="zh-CN" altLang="en-US" sz="1400" dirty="0" smtClean="0">
                <a:solidFill>
                  <a:schemeClr val="bg1">
                    <a:lumMod val="95000"/>
                  </a:schemeClr>
                </a:solidFill>
                <a:latin typeface="微软雅黑"/>
                <a:ea typeface="微软雅黑"/>
                <a:cs typeface="微软雅黑"/>
              </a:rPr>
              <a:t>，</a:t>
            </a:r>
            <a:r>
              <a:rPr lang="zh-CN" altLang="en-US" sz="1400" dirty="0" smtClean="0">
                <a:solidFill>
                  <a:schemeClr val="bg1">
                    <a:lumMod val="95000"/>
                  </a:schemeClr>
                </a:solidFill>
                <a:latin typeface="微软雅黑"/>
                <a:ea typeface="微软雅黑"/>
                <a:cs typeface="微软雅黑"/>
              </a:rPr>
              <a:t>实现</a:t>
            </a:r>
            <a:r>
              <a:rPr lang="zh-CN" altLang="en-US" sz="1400" dirty="0">
                <a:solidFill>
                  <a:schemeClr val="bg1">
                    <a:lumMod val="95000"/>
                  </a:schemeClr>
                </a:solidFill>
                <a:latin typeface="微软雅黑"/>
                <a:ea typeface="微软雅黑"/>
                <a:cs typeface="微软雅黑"/>
              </a:rPr>
              <a:t>信息在企业间安全的共享</a:t>
            </a: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实现可互</a:t>
            </a:r>
            <a:r>
              <a:rPr lang="zh-CN" altLang="en-US" sz="1400" dirty="0">
                <a:solidFill>
                  <a:schemeClr val="bg1">
                    <a:lumMod val="95000"/>
                  </a:schemeClr>
                </a:solidFill>
                <a:latin typeface="微软雅黑"/>
                <a:ea typeface="微软雅黑"/>
                <a:cs typeface="微软雅黑"/>
              </a:rPr>
              <a:t>操作性</a:t>
            </a:r>
          </a:p>
          <a:p>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用去中心化架构分享医疗</a:t>
            </a:r>
            <a:r>
              <a:rPr lang="zh-CN" altLang="en-US" sz="1400" dirty="0">
                <a:solidFill>
                  <a:schemeClr val="bg1">
                    <a:lumMod val="95000"/>
                  </a:schemeClr>
                </a:solidFill>
                <a:latin typeface="微软雅黑"/>
                <a:ea typeface="微软雅黑"/>
                <a:cs typeface="微软雅黑"/>
              </a:rPr>
              <a:t>保健信</a:t>
            </a:r>
            <a:r>
              <a:rPr lang="zh-CN" altLang="en-US" sz="1400" dirty="0" smtClean="0">
                <a:solidFill>
                  <a:schemeClr val="bg1">
                    <a:lumMod val="95000"/>
                  </a:schemeClr>
                </a:solidFill>
                <a:latin typeface="微软雅黑"/>
                <a:ea typeface="微软雅黑"/>
                <a:cs typeface="微软雅黑"/>
              </a:rPr>
              <a:t>息</a:t>
            </a:r>
            <a:r>
              <a:rPr lang="zh-CN" altLang="en-US" sz="1400" dirty="0" smtClean="0">
                <a:solidFill>
                  <a:schemeClr val="bg1">
                    <a:lumMod val="95000"/>
                  </a:schemeClr>
                </a:solidFill>
                <a:latin typeface="微软雅黑"/>
                <a:ea typeface="微软雅黑"/>
                <a:cs typeface="微软雅黑"/>
              </a:rPr>
              <a:t>，</a:t>
            </a:r>
            <a:r>
              <a:rPr lang="zh-CN" altLang="en-US" sz="1400" dirty="0" smtClean="0">
                <a:solidFill>
                  <a:schemeClr val="bg1">
                    <a:lumMod val="95000"/>
                  </a:schemeClr>
                </a:solidFill>
                <a:latin typeface="微软雅黑"/>
                <a:ea typeface="微软雅黑"/>
                <a:cs typeface="微软雅黑"/>
              </a:rPr>
              <a:t>患者的医疗信息可以随</a:t>
            </a:r>
            <a:r>
              <a:rPr lang="zh-CN" altLang="en-US" sz="1400" dirty="0">
                <a:solidFill>
                  <a:schemeClr val="bg1">
                    <a:lumMod val="95000"/>
                  </a:schemeClr>
                </a:solidFill>
                <a:latin typeface="微软雅黑"/>
                <a:ea typeface="微软雅黑"/>
                <a:cs typeface="微软雅黑"/>
              </a:rPr>
              <a:t>患者流转</a:t>
            </a:r>
            <a:endParaRPr lang="en-US" sz="1400" dirty="0">
              <a:solidFill>
                <a:schemeClr val="bg1">
                  <a:lumMod val="95000"/>
                </a:schemeClr>
              </a:solidFill>
              <a:latin typeface="微软雅黑"/>
              <a:ea typeface="微软雅黑"/>
              <a:cs typeface="微软雅黑"/>
            </a:endParaRPr>
          </a:p>
        </p:txBody>
      </p:sp>
      <p:sp>
        <p:nvSpPr>
          <p:cNvPr id="7" name="TextBox 6"/>
          <p:cNvSpPr txBox="1"/>
          <p:nvPr/>
        </p:nvSpPr>
        <p:spPr>
          <a:xfrm>
            <a:off x="7396623" y="4352073"/>
            <a:ext cx="195009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供应链金融</a:t>
            </a:r>
            <a:r>
              <a:rPr lang="en-US" altLang="zh-CN" sz="2000" b="1" dirty="0" smtClean="0">
                <a:solidFill>
                  <a:schemeClr val="bg1"/>
                </a:solidFill>
                <a:latin typeface="微软雅黑"/>
                <a:ea typeface="微软雅黑"/>
                <a:cs typeface="微软雅黑"/>
              </a:rPr>
              <a:t>KYC</a:t>
            </a:r>
            <a:endParaRPr lang="id-ID" sz="2000" b="1" dirty="0">
              <a:solidFill>
                <a:schemeClr val="bg1"/>
              </a:solidFill>
              <a:latin typeface="微软雅黑"/>
              <a:ea typeface="微软雅黑"/>
              <a:cs typeface="微软雅黑"/>
            </a:endParaRPr>
          </a:p>
        </p:txBody>
      </p:sp>
      <p:sp>
        <p:nvSpPr>
          <p:cNvPr id="8" name="Rectangle 7"/>
          <p:cNvSpPr/>
          <p:nvPr/>
        </p:nvSpPr>
        <p:spPr>
          <a:xfrm>
            <a:off x="7395766" y="4756438"/>
            <a:ext cx="3756420" cy="738664"/>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用户身份、信用、风险识别</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基于实时交易数据的动态</a:t>
            </a:r>
            <a:r>
              <a:rPr lang="en-US" altLang="zh-CN" sz="1400" dirty="0" smtClean="0">
                <a:solidFill>
                  <a:schemeClr val="bg1">
                    <a:lumMod val="95000"/>
                  </a:schemeClr>
                </a:solidFill>
                <a:latin typeface="微软雅黑"/>
                <a:ea typeface="微软雅黑"/>
                <a:cs typeface="微软雅黑"/>
              </a:rPr>
              <a:t>KYC</a:t>
            </a:r>
          </a:p>
        </p:txBody>
      </p:sp>
      <p:sp>
        <p:nvSpPr>
          <p:cNvPr id="10" name="TextBox 9"/>
          <p:cNvSpPr txBox="1"/>
          <p:nvPr/>
        </p:nvSpPr>
        <p:spPr>
          <a:xfrm>
            <a:off x="2091874" y="4289785"/>
            <a:ext cx="121058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电商</a:t>
            </a:r>
            <a:r>
              <a:rPr lang="en-US" altLang="zh-CN" sz="2000" b="1" dirty="0" smtClean="0">
                <a:solidFill>
                  <a:schemeClr val="bg1"/>
                </a:solidFill>
                <a:latin typeface="微软雅黑"/>
                <a:ea typeface="微软雅黑"/>
                <a:cs typeface="微软雅黑"/>
              </a:rPr>
              <a:t>UPB</a:t>
            </a:r>
            <a:endParaRPr lang="id-ID" sz="2000" b="1" dirty="0">
              <a:solidFill>
                <a:schemeClr val="bg1"/>
              </a:solidFill>
              <a:latin typeface="微软雅黑"/>
              <a:ea typeface="微软雅黑"/>
              <a:cs typeface="微软雅黑"/>
            </a:endParaRPr>
          </a:p>
        </p:txBody>
      </p:sp>
      <p:sp>
        <p:nvSpPr>
          <p:cNvPr id="11" name="Rectangle 10"/>
          <p:cNvSpPr/>
          <p:nvPr/>
        </p:nvSpPr>
        <p:spPr>
          <a:xfrm>
            <a:off x="2091874" y="4659564"/>
            <a:ext cx="3756420" cy="738664"/>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新零售电商数据采集</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用户购买行为分析模型</a:t>
            </a:r>
            <a:endParaRPr lang="en-US" sz="1400" dirty="0">
              <a:solidFill>
                <a:schemeClr val="bg1">
                  <a:lumMod val="95000"/>
                </a:schemeClr>
              </a:solidFill>
              <a:latin typeface="微软雅黑"/>
              <a:ea typeface="微软雅黑"/>
              <a:cs typeface="微软雅黑"/>
            </a:endParaRPr>
          </a:p>
        </p:txBody>
      </p:sp>
      <p:sp>
        <p:nvSpPr>
          <p:cNvPr id="13" name="TextBox 12"/>
          <p:cNvSpPr txBox="1"/>
          <p:nvPr/>
        </p:nvSpPr>
        <p:spPr>
          <a:xfrm>
            <a:off x="7401735" y="2167456"/>
            <a:ext cx="1210588" cy="400110"/>
          </a:xfrm>
          <a:prstGeom prst="rect">
            <a:avLst/>
          </a:prstGeom>
          <a:noFill/>
        </p:spPr>
        <p:txBody>
          <a:bodyPr wrap="none" rtlCol="0">
            <a:spAutoFit/>
          </a:bodyPr>
          <a:lstStyle/>
          <a:p>
            <a:r>
              <a:rPr lang="zh-CN" altLang="en-US" sz="2000" b="1" dirty="0" smtClean="0">
                <a:solidFill>
                  <a:schemeClr val="bg1"/>
                </a:solidFill>
                <a:latin typeface="微软雅黑"/>
                <a:ea typeface="微软雅黑"/>
                <a:cs typeface="微软雅黑"/>
              </a:rPr>
              <a:t>知识付费</a:t>
            </a:r>
            <a:endParaRPr lang="id-ID" sz="2000" b="1" dirty="0">
              <a:solidFill>
                <a:schemeClr val="bg1"/>
              </a:solidFill>
              <a:latin typeface="微软雅黑"/>
              <a:ea typeface="微软雅黑"/>
              <a:cs typeface="微软雅黑"/>
            </a:endParaRPr>
          </a:p>
        </p:txBody>
      </p:sp>
      <p:sp>
        <p:nvSpPr>
          <p:cNvPr id="14" name="Rectangle 13"/>
          <p:cNvSpPr/>
          <p:nvPr/>
        </p:nvSpPr>
        <p:spPr>
          <a:xfrm>
            <a:off x="7415391" y="2545776"/>
            <a:ext cx="3956714" cy="1600438"/>
          </a:xfrm>
          <a:prstGeom prst="rect">
            <a:avLst/>
          </a:prstGeom>
        </p:spPr>
        <p:txBody>
          <a:bodyPr wrap="square">
            <a:spAutoFit/>
          </a:bodyPr>
          <a:lstStyle/>
          <a:p>
            <a:r>
              <a:rPr lang="zh-CN" altLang="en-US" sz="1400" dirty="0" smtClean="0">
                <a:solidFill>
                  <a:schemeClr val="bg1">
                    <a:lumMod val="95000"/>
                  </a:schemeClr>
                </a:solidFill>
                <a:latin typeface="微软雅黑"/>
                <a:ea typeface="微软雅黑"/>
                <a:cs typeface="微软雅黑"/>
              </a:rPr>
              <a:t>股票微研究报告</a:t>
            </a:r>
            <a:endParaRPr lang="en-US" altLang="zh-CN" sz="1400" dirty="0" smtClean="0">
              <a:solidFill>
                <a:schemeClr val="bg1">
                  <a:lumMod val="95000"/>
                </a:schemeClr>
              </a:solidFill>
              <a:latin typeface="微软雅黑"/>
              <a:ea typeface="微软雅黑"/>
              <a:cs typeface="微软雅黑"/>
            </a:endParaRPr>
          </a:p>
          <a:p>
            <a:r>
              <a:rPr lang="en-US" altLang="zh-CN"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明星分析师在平台发布股市行情研究报告及报告价值</a:t>
            </a:r>
            <a:r>
              <a:rPr lang="en-US" altLang="zh-CN" sz="1400" dirty="0">
                <a:solidFill>
                  <a:schemeClr val="bg1">
                    <a:lumMod val="95000"/>
                  </a:schemeClr>
                </a:solidFill>
                <a:latin typeface="微软雅黑"/>
                <a:ea typeface="微软雅黑"/>
                <a:cs typeface="微软雅黑"/>
              </a:rPr>
              <a:t>	</a:t>
            </a:r>
            <a:endParaRPr lang="en-US" altLang="zh-CN" sz="1400" dirty="0" smtClean="0">
              <a:solidFill>
                <a:schemeClr val="bg1">
                  <a:lumMod val="95000"/>
                </a:schemeClr>
              </a:solidFill>
              <a:latin typeface="微软雅黑"/>
              <a:ea typeface="微软雅黑"/>
              <a:cs typeface="微软雅黑"/>
            </a:endParaRPr>
          </a:p>
          <a:p>
            <a:endParaRPr lang="en-US" altLang="zh-CN" sz="1400" dirty="0" smtClean="0">
              <a:solidFill>
                <a:schemeClr val="bg1">
                  <a:lumMod val="95000"/>
                </a:schemeClr>
              </a:solidFill>
              <a:latin typeface="微软雅黑"/>
              <a:ea typeface="微软雅黑"/>
              <a:cs typeface="微软雅黑"/>
            </a:endParaRPr>
          </a:p>
          <a:p>
            <a:r>
              <a:rPr lang="zh-CN" altLang="en-US" sz="1400" dirty="0" smtClean="0">
                <a:solidFill>
                  <a:schemeClr val="bg1">
                    <a:lumMod val="95000"/>
                  </a:schemeClr>
                </a:solidFill>
                <a:latin typeface="微软雅黑"/>
                <a:ea typeface="微软雅黑"/>
                <a:cs typeface="微软雅黑"/>
              </a:rPr>
              <a:t>智能合约定时、定量、定价</a:t>
            </a:r>
            <a:endParaRPr lang="en-US" altLang="zh-CN" sz="1400" dirty="0" smtClean="0">
              <a:solidFill>
                <a:schemeClr val="bg1">
                  <a:lumMod val="95000"/>
                </a:schemeClr>
              </a:solidFill>
              <a:latin typeface="微软雅黑"/>
              <a:ea typeface="微软雅黑"/>
              <a:cs typeface="微软雅黑"/>
            </a:endParaRPr>
          </a:p>
          <a:p>
            <a:r>
              <a:rPr lang="en-US" sz="1400" dirty="0">
                <a:solidFill>
                  <a:schemeClr val="bg1">
                    <a:lumMod val="95000"/>
                  </a:schemeClr>
                </a:solidFill>
                <a:latin typeface="微软雅黑"/>
                <a:ea typeface="微软雅黑"/>
                <a:cs typeface="微软雅黑"/>
              </a:rPr>
              <a:t> </a:t>
            </a:r>
            <a:r>
              <a:rPr lang="en-US" sz="1400" dirty="0" smtClean="0">
                <a:solidFill>
                  <a:schemeClr val="bg1">
                    <a:lumMod val="95000"/>
                  </a:schemeClr>
                </a:solidFill>
                <a:latin typeface="微软雅黑"/>
                <a:ea typeface="微软雅黑"/>
                <a:cs typeface="微软雅黑"/>
              </a:rPr>
              <a:t>      </a:t>
            </a:r>
            <a:r>
              <a:rPr lang="zh-CN" altLang="en-US" sz="1400" dirty="0" smtClean="0">
                <a:solidFill>
                  <a:schemeClr val="bg1">
                    <a:lumMod val="95000"/>
                  </a:schemeClr>
                </a:solidFill>
                <a:latin typeface="微软雅黑"/>
                <a:ea typeface="微软雅黑"/>
                <a:cs typeface="微软雅黑"/>
              </a:rPr>
              <a:t>通过智能合约评估报告价值，自动执行报告价值交换</a:t>
            </a:r>
            <a:endParaRPr lang="en-US" sz="1400" dirty="0">
              <a:solidFill>
                <a:schemeClr val="bg1">
                  <a:lumMod val="95000"/>
                </a:schemeClr>
              </a:solidFill>
              <a:latin typeface="微软雅黑"/>
              <a:ea typeface="微软雅黑"/>
              <a:cs typeface="微软雅黑"/>
            </a:endParaRPr>
          </a:p>
        </p:txBody>
      </p:sp>
      <p:grpSp>
        <p:nvGrpSpPr>
          <p:cNvPr id="24" name="Group 23"/>
          <p:cNvGrpSpPr/>
          <p:nvPr/>
        </p:nvGrpSpPr>
        <p:grpSpPr>
          <a:xfrm>
            <a:off x="6407575" y="2371895"/>
            <a:ext cx="923827" cy="923827"/>
            <a:chOff x="6389270" y="2371895"/>
            <a:chExt cx="923827" cy="923827"/>
          </a:xfrm>
          <a:solidFill>
            <a:schemeClr val="bg1">
              <a:alpha val="50000"/>
            </a:schemeClr>
          </a:solidFill>
        </p:grpSpPr>
        <p:sp>
          <p:nvSpPr>
            <p:cNvPr id="12" name="Oval 11"/>
            <p:cNvSpPr/>
            <p:nvPr/>
          </p:nvSpPr>
          <p:spPr>
            <a:xfrm>
              <a:off x="6389270"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53" name="Group 52"/>
            <p:cNvGrpSpPr/>
            <p:nvPr/>
          </p:nvGrpSpPr>
          <p:grpSpPr>
            <a:xfrm>
              <a:off x="6642102" y="2686310"/>
              <a:ext cx="447696" cy="350733"/>
              <a:chOff x="6342848" y="3565543"/>
              <a:chExt cx="480228" cy="376220"/>
            </a:xfrm>
            <a:grpFill/>
          </p:grpSpPr>
          <p:sp>
            <p:nvSpPr>
              <p:cNvPr id="54" name="AutoShape 43"/>
              <p:cNvSpPr>
                <a:spLocks/>
              </p:cNvSpPr>
              <p:nvPr/>
            </p:nvSpPr>
            <p:spPr bwMode="auto">
              <a:xfrm>
                <a:off x="6342848" y="356554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55"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56"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23" name="Group 22"/>
          <p:cNvGrpSpPr/>
          <p:nvPr/>
        </p:nvGrpSpPr>
        <p:grpSpPr>
          <a:xfrm>
            <a:off x="1105855" y="4403753"/>
            <a:ext cx="923827" cy="923827"/>
            <a:chOff x="862657" y="4985873"/>
            <a:chExt cx="923827" cy="923827"/>
          </a:xfrm>
          <a:solidFill>
            <a:schemeClr val="bg1">
              <a:alpha val="50000"/>
            </a:schemeClr>
          </a:solidFill>
        </p:grpSpPr>
        <p:sp>
          <p:nvSpPr>
            <p:cNvPr id="9" name="Oval 8"/>
            <p:cNvSpPr/>
            <p:nvPr/>
          </p:nvSpPr>
          <p:spPr>
            <a:xfrm>
              <a:off x="862657" y="4985873"/>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sp>
          <p:nvSpPr>
            <p:cNvPr id="65" name="AutoShape 32"/>
            <p:cNvSpPr>
              <a:spLocks/>
            </p:cNvSpPr>
            <p:nvPr/>
          </p:nvSpPr>
          <p:spPr bwMode="auto">
            <a:xfrm>
              <a:off x="1110299" y="5259578"/>
              <a:ext cx="427810" cy="374425"/>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nvGrpSpPr>
          <p:cNvPr id="22" name="Group 21"/>
          <p:cNvGrpSpPr/>
          <p:nvPr/>
        </p:nvGrpSpPr>
        <p:grpSpPr>
          <a:xfrm>
            <a:off x="6410604" y="4433622"/>
            <a:ext cx="923827" cy="923827"/>
            <a:chOff x="862657" y="3679532"/>
            <a:chExt cx="923827" cy="923827"/>
          </a:xfrm>
          <a:solidFill>
            <a:schemeClr val="bg1">
              <a:alpha val="50000"/>
            </a:schemeClr>
          </a:solidFill>
        </p:grpSpPr>
        <p:sp>
          <p:nvSpPr>
            <p:cNvPr id="6" name="Oval 5"/>
            <p:cNvSpPr/>
            <p:nvPr/>
          </p:nvSpPr>
          <p:spPr>
            <a:xfrm>
              <a:off x="862657" y="3679532"/>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66" name="Group 65"/>
            <p:cNvGrpSpPr/>
            <p:nvPr/>
          </p:nvGrpSpPr>
          <p:grpSpPr>
            <a:xfrm>
              <a:off x="1110299" y="3947859"/>
              <a:ext cx="428542" cy="401484"/>
              <a:chOff x="5368132" y="3540125"/>
              <a:chExt cx="465138" cy="435769"/>
            </a:xfrm>
            <a:grpFill/>
          </p:grpSpPr>
          <p:sp>
            <p:nvSpPr>
              <p:cNvPr id="67"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68"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21" name="Group 20"/>
          <p:cNvGrpSpPr/>
          <p:nvPr/>
        </p:nvGrpSpPr>
        <p:grpSpPr>
          <a:xfrm>
            <a:off x="1105855" y="2371895"/>
            <a:ext cx="923827" cy="923827"/>
            <a:chOff x="862657" y="2371895"/>
            <a:chExt cx="923827" cy="923827"/>
          </a:xfrm>
          <a:solidFill>
            <a:schemeClr val="bg1">
              <a:alpha val="50000"/>
            </a:schemeClr>
          </a:solidFill>
        </p:grpSpPr>
        <p:sp>
          <p:nvSpPr>
            <p:cNvPr id="3" name="Oval 2"/>
            <p:cNvSpPr/>
            <p:nvPr/>
          </p:nvSpPr>
          <p:spPr>
            <a:xfrm>
              <a:off x="862657"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微软雅黑"/>
                <a:ea typeface="微软雅黑"/>
                <a:cs typeface="微软雅黑"/>
              </a:endParaRPr>
            </a:p>
          </p:txBody>
        </p:sp>
        <p:grpSp>
          <p:nvGrpSpPr>
            <p:cNvPr id="70" name="Group 69"/>
            <p:cNvGrpSpPr/>
            <p:nvPr/>
          </p:nvGrpSpPr>
          <p:grpSpPr>
            <a:xfrm>
              <a:off x="1111529" y="2661892"/>
              <a:ext cx="427811" cy="375157"/>
              <a:chOff x="1640798" y="2149003"/>
              <a:chExt cx="464344" cy="407194"/>
            </a:xfrm>
            <a:grpFill/>
          </p:grpSpPr>
          <p:sp>
            <p:nvSpPr>
              <p:cNvPr id="7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7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spTree>
    <p:extLst>
      <p:ext uri="{BB962C8B-B14F-4D97-AF65-F5344CB8AC3E}">
        <p14:creationId xmlns:p14="http://schemas.microsoft.com/office/powerpoint/2010/main" val="396849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left)">
                                      <p:cBhvr>
                                        <p:cTn id="35" dur="500"/>
                                        <p:tgtEl>
                                          <p:spTgt spid="7"/>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fade">
                                      <p:cBhvr>
                                        <p:cTn id="5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10" grpId="0"/>
      <p:bldP spid="11" grpId="0"/>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spTree>
    <p:extLst>
      <p:ext uri="{BB962C8B-B14F-4D97-AF65-F5344CB8AC3E}">
        <p14:creationId xmlns:p14="http://schemas.microsoft.com/office/powerpoint/2010/main" val="3097901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Straight Connector 30"/>
          <p:cNvCxnSpPr>
            <a:stCxn id="4" idx="2"/>
          </p:cNvCxnSpPr>
          <p:nvPr/>
        </p:nvCxnSpPr>
        <p:spPr>
          <a:xfrm flipH="1" flipV="1">
            <a:off x="1697525" y="2192340"/>
            <a:ext cx="3574501" cy="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4" idx="6"/>
          </p:cNvCxnSpPr>
          <p:nvPr/>
        </p:nvCxnSpPr>
        <p:spPr>
          <a:xfrm flipV="1">
            <a:off x="6919102" y="2183697"/>
            <a:ext cx="3574499" cy="8644"/>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Circle Stage Diagram</a:t>
            </a:r>
          </a:p>
        </p:txBody>
      </p:sp>
      <p:cxnSp>
        <p:nvCxnSpPr>
          <p:cNvPr id="3" name="Straight Connector 2"/>
          <p:cNvCxnSpPr/>
          <p:nvPr/>
        </p:nvCxnSpPr>
        <p:spPr>
          <a:xfrm>
            <a:off x="0" y="4163313"/>
            <a:ext cx="12192000" cy="0"/>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 name="Oval 3"/>
          <p:cNvSpPr/>
          <p:nvPr/>
        </p:nvSpPr>
        <p:spPr>
          <a:xfrm>
            <a:off x="5272026" y="1368803"/>
            <a:ext cx="1647076" cy="164707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0" name="Straight Connector 29"/>
          <p:cNvCxnSpPr>
            <a:stCxn id="9" idx="0"/>
          </p:cNvCxnSpPr>
          <p:nvPr/>
        </p:nvCxnSpPr>
        <p:spPr>
          <a:xfrm flipV="1">
            <a:off x="1697526" y="2183697"/>
            <a:ext cx="0" cy="151452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flipV="1">
            <a:off x="10493601" y="2183697"/>
            <a:ext cx="0" cy="151452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1041743" y="5061786"/>
            <a:ext cx="1311578" cy="1014424"/>
            <a:chOff x="1497770" y="4609707"/>
            <a:chExt cx="1311578" cy="1014424"/>
          </a:xfrm>
        </p:grpSpPr>
        <p:sp>
          <p:nvSpPr>
            <p:cNvPr id="52" name="TextBox 51"/>
            <p:cNvSpPr txBox="1"/>
            <p:nvPr/>
          </p:nvSpPr>
          <p:spPr>
            <a:xfrm>
              <a:off x="1736612" y="4609707"/>
              <a:ext cx="833883" cy="584775"/>
            </a:xfrm>
            <a:prstGeom prst="rect">
              <a:avLst/>
            </a:prstGeom>
            <a:noFill/>
          </p:spPr>
          <p:txBody>
            <a:bodyPr wrap="none" rtlCol="0">
              <a:spAutoFit/>
            </a:bodyPr>
            <a:lstStyle/>
            <a:p>
              <a:pPr algn="ctr"/>
              <a:r>
                <a:rPr lang="en-US" sz="3200" b="1" dirty="0">
                  <a:solidFill>
                    <a:schemeClr val="bg1"/>
                  </a:solidFill>
                  <a:latin typeface="+mj-lt"/>
                </a:rPr>
                <a:t>50+</a:t>
              </a:r>
              <a:endParaRPr lang="id-ID" sz="3200" b="1" dirty="0">
                <a:solidFill>
                  <a:schemeClr val="bg1"/>
                </a:solidFill>
                <a:latin typeface="+mj-lt"/>
              </a:endParaRPr>
            </a:p>
          </p:txBody>
        </p:sp>
        <p:sp>
          <p:nvSpPr>
            <p:cNvPr id="54" name="TextBox 53"/>
            <p:cNvSpPr txBox="1"/>
            <p:nvPr/>
          </p:nvSpPr>
          <p:spPr>
            <a:xfrm>
              <a:off x="1497770" y="5285577"/>
              <a:ext cx="1311578" cy="338554"/>
            </a:xfrm>
            <a:prstGeom prst="rect">
              <a:avLst/>
            </a:prstGeom>
            <a:noFill/>
          </p:spPr>
          <p:txBody>
            <a:bodyPr wrap="none" rtlCol="0">
              <a:spAutoFit/>
            </a:bodyPr>
            <a:lstStyle/>
            <a:p>
              <a:pPr algn="ctr"/>
              <a:r>
                <a:rPr lang="en-US" sz="1600" dirty="0">
                  <a:solidFill>
                    <a:schemeClr val="bg1">
                      <a:lumMod val="95000"/>
                    </a:schemeClr>
                  </a:solidFill>
                </a:rPr>
                <a:t>Unique Slides</a:t>
              </a:r>
              <a:endParaRPr lang="id-ID" sz="1600" dirty="0">
                <a:solidFill>
                  <a:schemeClr val="bg1">
                    <a:lumMod val="95000"/>
                  </a:schemeClr>
                </a:solidFill>
              </a:endParaRPr>
            </a:p>
          </p:txBody>
        </p:sp>
      </p:grpSp>
      <p:grpSp>
        <p:nvGrpSpPr>
          <p:cNvPr id="55" name="Group 54"/>
          <p:cNvGrpSpPr/>
          <p:nvPr/>
        </p:nvGrpSpPr>
        <p:grpSpPr>
          <a:xfrm>
            <a:off x="3153158" y="5061786"/>
            <a:ext cx="1297856" cy="1014424"/>
            <a:chOff x="1504628" y="4609707"/>
            <a:chExt cx="1297856" cy="1014424"/>
          </a:xfrm>
        </p:grpSpPr>
        <p:sp>
          <p:nvSpPr>
            <p:cNvPr id="56" name="TextBox 55"/>
            <p:cNvSpPr txBox="1"/>
            <p:nvPr/>
          </p:nvSpPr>
          <p:spPr>
            <a:xfrm>
              <a:off x="1939391" y="4609707"/>
              <a:ext cx="428323" cy="646331"/>
            </a:xfrm>
            <a:prstGeom prst="rect">
              <a:avLst/>
            </a:prstGeom>
            <a:noFill/>
          </p:spPr>
          <p:txBody>
            <a:bodyPr wrap="none" rtlCol="0">
              <a:spAutoFit/>
            </a:bodyPr>
            <a:lstStyle/>
            <a:p>
              <a:pPr algn="ctr"/>
              <a:r>
                <a:rPr lang="en-US" sz="3600" b="1">
                  <a:solidFill>
                    <a:schemeClr val="bg1"/>
                  </a:solidFill>
                  <a:latin typeface="+mj-lt"/>
                </a:rPr>
                <a:t>7</a:t>
              </a:r>
              <a:endParaRPr lang="id-ID" sz="3600" b="1" dirty="0">
                <a:solidFill>
                  <a:schemeClr val="bg1"/>
                </a:solidFill>
                <a:latin typeface="+mj-lt"/>
              </a:endParaRPr>
            </a:p>
          </p:txBody>
        </p:sp>
        <p:sp>
          <p:nvSpPr>
            <p:cNvPr id="58" name="TextBox 57"/>
            <p:cNvSpPr txBox="1"/>
            <p:nvPr/>
          </p:nvSpPr>
          <p:spPr>
            <a:xfrm>
              <a:off x="1504628" y="5285577"/>
              <a:ext cx="1297856" cy="338554"/>
            </a:xfrm>
            <a:prstGeom prst="rect">
              <a:avLst/>
            </a:prstGeom>
            <a:noFill/>
          </p:spPr>
          <p:txBody>
            <a:bodyPr wrap="none" rtlCol="0">
              <a:spAutoFit/>
            </a:bodyPr>
            <a:lstStyle/>
            <a:p>
              <a:pPr algn="ctr"/>
              <a:r>
                <a:rPr lang="en-US" sz="1600" dirty="0">
                  <a:solidFill>
                    <a:schemeClr val="bg1">
                      <a:lumMod val="95000"/>
                    </a:schemeClr>
                  </a:solidFill>
                </a:rPr>
                <a:t>Version Color</a:t>
              </a:r>
              <a:endParaRPr lang="id-ID" sz="1600" dirty="0">
                <a:solidFill>
                  <a:schemeClr val="bg1">
                    <a:lumMod val="95000"/>
                  </a:schemeClr>
                </a:solidFill>
              </a:endParaRPr>
            </a:p>
          </p:txBody>
        </p:sp>
      </p:grpSp>
      <p:grpSp>
        <p:nvGrpSpPr>
          <p:cNvPr id="59" name="Group 58"/>
          <p:cNvGrpSpPr/>
          <p:nvPr/>
        </p:nvGrpSpPr>
        <p:grpSpPr>
          <a:xfrm>
            <a:off x="5369893" y="5061786"/>
            <a:ext cx="1539204" cy="1014424"/>
            <a:chOff x="1383950" y="4609707"/>
            <a:chExt cx="1539204" cy="1014424"/>
          </a:xfrm>
        </p:grpSpPr>
        <p:sp>
          <p:nvSpPr>
            <p:cNvPr id="60" name="TextBox 59"/>
            <p:cNvSpPr txBox="1"/>
            <p:nvPr/>
          </p:nvSpPr>
          <p:spPr>
            <a:xfrm>
              <a:off x="1383950" y="4609707"/>
              <a:ext cx="1539204" cy="707886"/>
            </a:xfrm>
            <a:prstGeom prst="rect">
              <a:avLst/>
            </a:prstGeom>
            <a:noFill/>
          </p:spPr>
          <p:txBody>
            <a:bodyPr wrap="none" rtlCol="0">
              <a:spAutoFit/>
            </a:bodyPr>
            <a:lstStyle/>
            <a:p>
              <a:pPr algn="ctr"/>
              <a:r>
                <a:rPr lang="en-US" sz="4000" b="1">
                  <a:solidFill>
                    <a:schemeClr val="bg1"/>
                  </a:solidFill>
                  <a:latin typeface="+mj-lt"/>
                </a:rPr>
                <a:t>4000+</a:t>
              </a:r>
              <a:endParaRPr lang="id-ID" sz="4000" b="1" dirty="0">
                <a:solidFill>
                  <a:schemeClr val="bg1"/>
                </a:solidFill>
                <a:latin typeface="+mj-lt"/>
              </a:endParaRPr>
            </a:p>
          </p:txBody>
        </p:sp>
        <p:sp>
          <p:nvSpPr>
            <p:cNvPr id="62" name="TextBox 61"/>
            <p:cNvSpPr txBox="1"/>
            <p:nvPr/>
          </p:nvSpPr>
          <p:spPr>
            <a:xfrm>
              <a:off x="1598694" y="5285577"/>
              <a:ext cx="1109727" cy="338554"/>
            </a:xfrm>
            <a:prstGeom prst="rect">
              <a:avLst/>
            </a:prstGeom>
            <a:noFill/>
          </p:spPr>
          <p:txBody>
            <a:bodyPr wrap="none" rtlCol="0">
              <a:spAutoFit/>
            </a:bodyPr>
            <a:lstStyle/>
            <a:p>
              <a:pPr algn="ctr"/>
              <a:r>
                <a:rPr lang="en-US" sz="1600" dirty="0">
                  <a:solidFill>
                    <a:schemeClr val="bg1">
                      <a:lumMod val="95000"/>
                    </a:schemeClr>
                  </a:solidFill>
                </a:rPr>
                <a:t>Total Slides</a:t>
              </a:r>
              <a:endParaRPr lang="id-ID" sz="1600" dirty="0">
                <a:solidFill>
                  <a:schemeClr val="bg1">
                    <a:lumMod val="95000"/>
                  </a:schemeClr>
                </a:solidFill>
              </a:endParaRPr>
            </a:p>
          </p:txBody>
        </p:sp>
      </p:grpSp>
      <p:grpSp>
        <p:nvGrpSpPr>
          <p:cNvPr id="63" name="Group 62"/>
          <p:cNvGrpSpPr/>
          <p:nvPr/>
        </p:nvGrpSpPr>
        <p:grpSpPr>
          <a:xfrm>
            <a:off x="7811005" y="5061786"/>
            <a:ext cx="1291444" cy="1014424"/>
            <a:chOff x="1507834" y="4609707"/>
            <a:chExt cx="1291444" cy="1014424"/>
          </a:xfrm>
        </p:grpSpPr>
        <p:sp>
          <p:nvSpPr>
            <p:cNvPr id="64" name="TextBox 63"/>
            <p:cNvSpPr txBox="1"/>
            <p:nvPr/>
          </p:nvSpPr>
          <p:spPr>
            <a:xfrm>
              <a:off x="1939390" y="4609707"/>
              <a:ext cx="428323" cy="646331"/>
            </a:xfrm>
            <a:prstGeom prst="rect">
              <a:avLst/>
            </a:prstGeom>
            <a:noFill/>
          </p:spPr>
          <p:txBody>
            <a:bodyPr wrap="none" rtlCol="0">
              <a:spAutoFit/>
            </a:bodyPr>
            <a:lstStyle/>
            <a:p>
              <a:pPr algn="ctr"/>
              <a:r>
                <a:rPr lang="en-US" sz="3600" b="1">
                  <a:solidFill>
                    <a:schemeClr val="bg1"/>
                  </a:solidFill>
                  <a:latin typeface="+mj-lt"/>
                </a:rPr>
                <a:t>2</a:t>
              </a:r>
              <a:endParaRPr lang="id-ID" sz="3600" b="1" dirty="0">
                <a:solidFill>
                  <a:schemeClr val="bg1"/>
                </a:solidFill>
                <a:latin typeface="+mj-lt"/>
              </a:endParaRPr>
            </a:p>
          </p:txBody>
        </p:sp>
        <p:sp>
          <p:nvSpPr>
            <p:cNvPr id="66" name="TextBox 65"/>
            <p:cNvSpPr txBox="1"/>
            <p:nvPr/>
          </p:nvSpPr>
          <p:spPr>
            <a:xfrm>
              <a:off x="1507834" y="5285577"/>
              <a:ext cx="1291444" cy="338554"/>
            </a:xfrm>
            <a:prstGeom prst="rect">
              <a:avLst/>
            </a:prstGeom>
            <a:noFill/>
          </p:spPr>
          <p:txBody>
            <a:bodyPr wrap="none" rtlCol="0">
              <a:spAutoFit/>
            </a:bodyPr>
            <a:lstStyle/>
            <a:p>
              <a:pPr algn="ctr"/>
              <a:r>
                <a:rPr lang="en-US" sz="1600" dirty="0">
                  <a:solidFill>
                    <a:schemeClr val="bg1">
                      <a:lumMod val="95000"/>
                    </a:schemeClr>
                  </a:solidFill>
                </a:rPr>
                <a:t>Version Wide</a:t>
              </a:r>
              <a:endParaRPr lang="id-ID" sz="1600" dirty="0">
                <a:solidFill>
                  <a:schemeClr val="bg1">
                    <a:lumMod val="95000"/>
                  </a:schemeClr>
                </a:solidFill>
              </a:endParaRPr>
            </a:p>
          </p:txBody>
        </p:sp>
      </p:grpSp>
      <p:grpSp>
        <p:nvGrpSpPr>
          <p:cNvPr id="67" name="Group 66"/>
          <p:cNvGrpSpPr/>
          <p:nvPr/>
        </p:nvGrpSpPr>
        <p:grpSpPr>
          <a:xfrm>
            <a:off x="9719356" y="5061786"/>
            <a:ext cx="1548501" cy="1014424"/>
            <a:chOff x="1379307" y="4609707"/>
            <a:chExt cx="1548501" cy="1014424"/>
          </a:xfrm>
        </p:grpSpPr>
        <p:sp>
          <p:nvSpPr>
            <p:cNvPr id="68" name="TextBox 67"/>
            <p:cNvSpPr txBox="1"/>
            <p:nvPr/>
          </p:nvSpPr>
          <p:spPr>
            <a:xfrm>
              <a:off x="1724492" y="4609707"/>
              <a:ext cx="858120" cy="584775"/>
            </a:xfrm>
            <a:prstGeom prst="rect">
              <a:avLst/>
            </a:prstGeom>
            <a:noFill/>
          </p:spPr>
          <p:txBody>
            <a:bodyPr wrap="none" rtlCol="0">
              <a:spAutoFit/>
            </a:bodyPr>
            <a:lstStyle/>
            <a:p>
              <a:pPr algn="ctr"/>
              <a:r>
                <a:rPr lang="en-US" sz="3200" b="1">
                  <a:solidFill>
                    <a:schemeClr val="bg1"/>
                  </a:solidFill>
                  <a:latin typeface="+mj-lt"/>
                </a:rPr>
                <a:t>Full</a:t>
              </a:r>
              <a:endParaRPr lang="id-ID" sz="3200" b="1" dirty="0">
                <a:solidFill>
                  <a:schemeClr val="bg1"/>
                </a:solidFill>
                <a:latin typeface="+mj-lt"/>
              </a:endParaRPr>
            </a:p>
          </p:txBody>
        </p:sp>
        <p:sp>
          <p:nvSpPr>
            <p:cNvPr id="70" name="TextBox 69"/>
            <p:cNvSpPr txBox="1"/>
            <p:nvPr/>
          </p:nvSpPr>
          <p:spPr>
            <a:xfrm>
              <a:off x="1379307" y="5285577"/>
              <a:ext cx="1548501" cy="338554"/>
            </a:xfrm>
            <a:prstGeom prst="rect">
              <a:avLst/>
            </a:prstGeom>
            <a:noFill/>
          </p:spPr>
          <p:txBody>
            <a:bodyPr wrap="none" rtlCol="0">
              <a:spAutoFit/>
            </a:bodyPr>
            <a:lstStyle/>
            <a:p>
              <a:pPr algn="ctr"/>
              <a:r>
                <a:rPr lang="en-US" sz="1600" dirty="0">
                  <a:solidFill>
                    <a:schemeClr val="bg1">
                      <a:lumMod val="95000"/>
                    </a:schemeClr>
                  </a:solidFill>
                </a:rPr>
                <a:t>Cool Animations</a:t>
              </a:r>
              <a:endParaRPr lang="id-ID" sz="1600" dirty="0">
                <a:solidFill>
                  <a:schemeClr val="bg1">
                    <a:lumMod val="95000"/>
                  </a:schemeClr>
                </a:solidFill>
              </a:endParaRPr>
            </a:p>
          </p:txBody>
        </p:sp>
      </p:grpSp>
      <p:grpSp>
        <p:nvGrpSpPr>
          <p:cNvPr id="8" name="Group 7"/>
          <p:cNvGrpSpPr/>
          <p:nvPr/>
        </p:nvGrpSpPr>
        <p:grpSpPr>
          <a:xfrm>
            <a:off x="7831147" y="3581145"/>
            <a:ext cx="1158307" cy="1158306"/>
            <a:chOff x="7831147" y="3581145"/>
            <a:chExt cx="1158307" cy="1158306"/>
          </a:xfrm>
        </p:grpSpPr>
        <p:sp>
          <p:nvSpPr>
            <p:cNvPr id="13" name="Oval 12"/>
            <p:cNvSpPr/>
            <p:nvPr/>
          </p:nvSpPr>
          <p:spPr>
            <a:xfrm>
              <a:off x="7831147" y="3581145"/>
              <a:ext cx="1158307" cy="1158306"/>
            </a:xfrm>
            <a:prstGeom prst="ellipse">
              <a:avLst/>
            </a:prstGeom>
            <a:solidFill>
              <a:schemeClr val="bg1">
                <a:alpha val="36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1" name="Group 70"/>
            <p:cNvGrpSpPr/>
            <p:nvPr/>
          </p:nvGrpSpPr>
          <p:grpSpPr>
            <a:xfrm>
              <a:off x="8113858" y="3862541"/>
              <a:ext cx="590012" cy="591021"/>
              <a:chOff x="7275629" y="3973834"/>
              <a:chExt cx="464344" cy="465138"/>
            </a:xfrm>
            <a:solidFill>
              <a:schemeClr val="bg1"/>
            </a:solidFill>
          </p:grpSpPr>
          <p:sp>
            <p:nvSpPr>
              <p:cNvPr id="72"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3"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4"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5"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6"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7"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7" name="Group 6"/>
          <p:cNvGrpSpPr/>
          <p:nvPr/>
        </p:nvGrpSpPr>
        <p:grpSpPr>
          <a:xfrm>
            <a:off x="5415965" y="3486751"/>
            <a:ext cx="1378377" cy="1378375"/>
            <a:chOff x="5415965" y="3486751"/>
            <a:chExt cx="1378377" cy="1378375"/>
          </a:xfrm>
        </p:grpSpPr>
        <p:sp>
          <p:nvSpPr>
            <p:cNvPr id="11" name="Oval 10"/>
            <p:cNvSpPr/>
            <p:nvPr/>
          </p:nvSpPr>
          <p:spPr>
            <a:xfrm>
              <a:off x="5415965" y="3486751"/>
              <a:ext cx="1378377" cy="1378375"/>
            </a:xfrm>
            <a:prstGeom prst="ellipse">
              <a:avLst/>
            </a:prstGeom>
            <a:solidFill>
              <a:schemeClr val="bg1">
                <a:alpha val="5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8" name="Group 77"/>
            <p:cNvGrpSpPr/>
            <p:nvPr/>
          </p:nvGrpSpPr>
          <p:grpSpPr>
            <a:xfrm>
              <a:off x="5754591" y="3877372"/>
              <a:ext cx="702512" cy="591021"/>
              <a:chOff x="5356342" y="3093565"/>
              <a:chExt cx="465138" cy="391319"/>
            </a:xfrm>
            <a:solidFill>
              <a:schemeClr val="bg1"/>
            </a:solidFill>
          </p:grpSpPr>
          <p:sp>
            <p:nvSpPr>
              <p:cNvPr id="79"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0"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1"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 name="Group 5"/>
          <p:cNvGrpSpPr/>
          <p:nvPr/>
        </p:nvGrpSpPr>
        <p:grpSpPr>
          <a:xfrm>
            <a:off x="3176506" y="3581145"/>
            <a:ext cx="1158307" cy="1158306"/>
            <a:chOff x="3176506" y="3581145"/>
            <a:chExt cx="1158307" cy="1158306"/>
          </a:xfrm>
        </p:grpSpPr>
        <p:sp>
          <p:nvSpPr>
            <p:cNvPr id="49" name="Oval 48"/>
            <p:cNvSpPr/>
            <p:nvPr/>
          </p:nvSpPr>
          <p:spPr>
            <a:xfrm>
              <a:off x="3176506" y="3581145"/>
              <a:ext cx="1158307" cy="1158306"/>
            </a:xfrm>
            <a:prstGeom prst="ellipse">
              <a:avLst/>
            </a:prstGeom>
            <a:solidFill>
              <a:schemeClr val="bg1">
                <a:alpha val="35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2" name="Group 81"/>
            <p:cNvGrpSpPr/>
            <p:nvPr/>
          </p:nvGrpSpPr>
          <p:grpSpPr>
            <a:xfrm>
              <a:off x="3455560" y="3914713"/>
              <a:ext cx="590012" cy="460915"/>
              <a:chOff x="2581275" y="1710532"/>
              <a:chExt cx="464344" cy="362744"/>
            </a:xfrm>
            <a:solidFill>
              <a:schemeClr val="bg1"/>
            </a:solidFill>
          </p:grpSpPr>
          <p:sp>
            <p:nvSpPr>
              <p:cNvPr id="83"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4"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5"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6"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7"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8"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9"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5" name="Group 4"/>
          <p:cNvGrpSpPr/>
          <p:nvPr/>
        </p:nvGrpSpPr>
        <p:grpSpPr>
          <a:xfrm>
            <a:off x="1232430" y="3698218"/>
            <a:ext cx="930191" cy="930190"/>
            <a:chOff x="1232430" y="3698218"/>
            <a:chExt cx="930191" cy="930190"/>
          </a:xfrm>
        </p:grpSpPr>
        <p:sp>
          <p:nvSpPr>
            <p:cNvPr id="9"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0" name="Group 89"/>
            <p:cNvGrpSpPr/>
            <p:nvPr/>
          </p:nvGrpSpPr>
          <p:grpSpPr>
            <a:xfrm>
              <a:off x="1471794" y="3989426"/>
              <a:ext cx="459514" cy="402958"/>
              <a:chOff x="1640798" y="2149003"/>
              <a:chExt cx="464344" cy="407194"/>
            </a:xfrm>
            <a:solidFill>
              <a:schemeClr val="bg1"/>
            </a:solidFill>
          </p:grpSpPr>
          <p:sp>
            <p:nvSpPr>
              <p:cNvPr id="9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0" name="Group 9"/>
          <p:cNvGrpSpPr/>
          <p:nvPr/>
        </p:nvGrpSpPr>
        <p:grpSpPr>
          <a:xfrm>
            <a:off x="10029380" y="3698218"/>
            <a:ext cx="930191" cy="930190"/>
            <a:chOff x="10029380" y="3698218"/>
            <a:chExt cx="930191" cy="930190"/>
          </a:xfrm>
        </p:grpSpPr>
        <p:sp>
          <p:nvSpPr>
            <p:cNvPr id="14" name="Oval 13"/>
            <p:cNvSpPr/>
            <p:nvPr/>
          </p:nvSpPr>
          <p:spPr>
            <a:xfrm>
              <a:off x="1002938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3" name="AutoShape 149"/>
            <p:cNvSpPr>
              <a:spLocks/>
            </p:cNvSpPr>
            <p:nvPr/>
          </p:nvSpPr>
          <p:spPr bwMode="auto">
            <a:xfrm>
              <a:off x="10287049" y="3994800"/>
              <a:ext cx="459514" cy="3306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94" name="Freeform 26"/>
          <p:cNvSpPr>
            <a:spLocks/>
          </p:cNvSpPr>
          <p:nvPr/>
        </p:nvSpPr>
        <p:spPr bwMode="auto">
          <a:xfrm>
            <a:off x="5792991" y="1824339"/>
            <a:ext cx="693008" cy="718715"/>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715461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right)">
                                      <p:cBhvr>
                                        <p:cTn id="13" dur="500"/>
                                        <p:tgtEl>
                                          <p:spTgt spid="31"/>
                                        </p:tgtEl>
                                      </p:cBhvr>
                                    </p:animEffect>
                                  </p:childTnLst>
                                </p:cTn>
                              </p:par>
                              <p:par>
                                <p:cTn id="14" presetID="22" presetClass="entr" presetSubtype="8"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wipe(left)">
                                      <p:cBhvr>
                                        <p:cTn id="16" dur="500"/>
                                        <p:tgtEl>
                                          <p:spTgt spid="33"/>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up)">
                                      <p:cBhvr>
                                        <p:cTn id="20" dur="500"/>
                                        <p:tgtEl>
                                          <p:spTgt spid="30"/>
                                        </p:tgtEl>
                                      </p:cBhvr>
                                    </p:animEffect>
                                  </p:childTnLst>
                                </p:cTn>
                              </p:par>
                              <p:par>
                                <p:cTn id="21" presetID="22" presetClass="entr" presetSubtype="1"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wipe(up)">
                                      <p:cBhvr>
                                        <p:cTn id="23" dur="500"/>
                                        <p:tgtEl>
                                          <p:spTgt spid="32"/>
                                        </p:tgtEl>
                                      </p:cBhvr>
                                    </p:animEffect>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53" presetClass="entr" presetSubtype="16"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p:cTn id="38" dur="500" fill="hold"/>
                                        <p:tgtEl>
                                          <p:spTgt spid="6"/>
                                        </p:tgtEl>
                                        <p:attrNameLst>
                                          <p:attrName>ppt_w</p:attrName>
                                        </p:attrNameLst>
                                      </p:cBhvr>
                                      <p:tavLst>
                                        <p:tav tm="0">
                                          <p:val>
                                            <p:fltVal val="0"/>
                                          </p:val>
                                        </p:tav>
                                        <p:tav tm="100000">
                                          <p:val>
                                            <p:strVal val="#ppt_w"/>
                                          </p:val>
                                        </p:tav>
                                      </p:tavLst>
                                    </p:anim>
                                    <p:anim calcmode="lin" valueType="num">
                                      <p:cBhvr>
                                        <p:cTn id="39" dur="500" fill="hold"/>
                                        <p:tgtEl>
                                          <p:spTgt spid="6"/>
                                        </p:tgtEl>
                                        <p:attrNameLst>
                                          <p:attrName>ppt_h</p:attrName>
                                        </p:attrNameLst>
                                      </p:cBhvr>
                                      <p:tavLst>
                                        <p:tav tm="0">
                                          <p:val>
                                            <p:fltVal val="0"/>
                                          </p:val>
                                        </p:tav>
                                        <p:tav tm="100000">
                                          <p:val>
                                            <p:strVal val="#ppt_h"/>
                                          </p:val>
                                        </p:tav>
                                      </p:tavLst>
                                    </p:anim>
                                    <p:animEffect transition="in" filter="fade">
                                      <p:cBhvr>
                                        <p:cTn id="40" dur="500"/>
                                        <p:tgtEl>
                                          <p:spTgt spid="6"/>
                                        </p:tgtEl>
                                      </p:cBhvr>
                                    </p:animEffect>
                                  </p:childTnLst>
                                </p:cTn>
                              </p:par>
                              <p:par>
                                <p:cTn id="41" presetID="53" presetClass="entr" presetSubtype="16" fill="hold"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par>
                          <p:cTn id="46" fill="hold">
                            <p:stCondLst>
                              <p:cond delay="2500"/>
                            </p:stCondLst>
                            <p:childTnLst>
                              <p:par>
                                <p:cTn id="47" presetID="53" presetClass="entr" presetSubtype="16"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par>
                          <p:cTn id="52" fill="hold">
                            <p:stCondLst>
                              <p:cond delay="3000"/>
                            </p:stCondLst>
                            <p:childTnLst>
                              <p:par>
                                <p:cTn id="53" presetID="16" presetClass="entr" presetSubtype="37" fill="hold" nodeType="after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outVertical)">
                                      <p:cBhvr>
                                        <p:cTn id="55" dur="500"/>
                                        <p:tgtEl>
                                          <p:spTgt spid="3"/>
                                        </p:tgtEl>
                                      </p:cBhvr>
                                    </p:animEffect>
                                  </p:childTnLst>
                                </p:cTn>
                              </p:par>
                            </p:childTnLst>
                          </p:cTn>
                        </p:par>
                        <p:par>
                          <p:cTn id="56" fill="hold">
                            <p:stCondLst>
                              <p:cond delay="3500"/>
                            </p:stCondLst>
                            <p:childTnLst>
                              <p:par>
                                <p:cTn id="57" presetID="42" presetClass="entr" presetSubtype="0"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1000"/>
                                        <p:tgtEl>
                                          <p:spTgt spid="51"/>
                                        </p:tgtEl>
                                      </p:cBhvr>
                                    </p:animEffect>
                                    <p:anim calcmode="lin" valueType="num">
                                      <p:cBhvr>
                                        <p:cTn id="60" dur="1000" fill="hold"/>
                                        <p:tgtEl>
                                          <p:spTgt spid="51"/>
                                        </p:tgtEl>
                                        <p:attrNameLst>
                                          <p:attrName>ppt_x</p:attrName>
                                        </p:attrNameLst>
                                      </p:cBhvr>
                                      <p:tavLst>
                                        <p:tav tm="0">
                                          <p:val>
                                            <p:strVal val="#ppt_x"/>
                                          </p:val>
                                        </p:tav>
                                        <p:tav tm="100000">
                                          <p:val>
                                            <p:strVal val="#ppt_x"/>
                                          </p:val>
                                        </p:tav>
                                      </p:tavLst>
                                    </p:anim>
                                    <p:anim calcmode="lin" valueType="num">
                                      <p:cBhvr>
                                        <p:cTn id="61" dur="1000" fill="hold"/>
                                        <p:tgtEl>
                                          <p:spTgt spid="51"/>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1000"/>
                                        <p:tgtEl>
                                          <p:spTgt spid="67"/>
                                        </p:tgtEl>
                                      </p:cBhvr>
                                    </p:animEffect>
                                    <p:anim calcmode="lin" valueType="num">
                                      <p:cBhvr>
                                        <p:cTn id="65" dur="1000" fill="hold"/>
                                        <p:tgtEl>
                                          <p:spTgt spid="67"/>
                                        </p:tgtEl>
                                        <p:attrNameLst>
                                          <p:attrName>ppt_x</p:attrName>
                                        </p:attrNameLst>
                                      </p:cBhvr>
                                      <p:tavLst>
                                        <p:tav tm="0">
                                          <p:val>
                                            <p:strVal val="#ppt_x"/>
                                          </p:val>
                                        </p:tav>
                                        <p:tav tm="100000">
                                          <p:val>
                                            <p:strVal val="#ppt_x"/>
                                          </p:val>
                                        </p:tav>
                                      </p:tavLst>
                                    </p:anim>
                                    <p:anim calcmode="lin" valueType="num">
                                      <p:cBhvr>
                                        <p:cTn id="66" dur="1000" fill="hold"/>
                                        <p:tgtEl>
                                          <p:spTgt spid="67"/>
                                        </p:tgtEl>
                                        <p:attrNameLst>
                                          <p:attrName>ppt_y</p:attrName>
                                        </p:attrNameLst>
                                      </p:cBhvr>
                                      <p:tavLst>
                                        <p:tav tm="0">
                                          <p:val>
                                            <p:strVal val="#ppt_y+.1"/>
                                          </p:val>
                                        </p:tav>
                                        <p:tav tm="100000">
                                          <p:val>
                                            <p:strVal val="#ppt_y"/>
                                          </p:val>
                                        </p:tav>
                                      </p:tavLst>
                                    </p:anim>
                                  </p:childTnLst>
                                </p:cTn>
                              </p:par>
                            </p:childTnLst>
                          </p:cTn>
                        </p:par>
                        <p:par>
                          <p:cTn id="67" fill="hold">
                            <p:stCondLst>
                              <p:cond delay="4500"/>
                            </p:stCondLst>
                            <p:childTnLst>
                              <p:par>
                                <p:cTn id="68" presetID="42" presetClass="entr" presetSubtype="0" fill="hold" nodeType="after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1000"/>
                                        <p:tgtEl>
                                          <p:spTgt spid="63"/>
                                        </p:tgtEl>
                                      </p:cBhvr>
                                    </p:animEffect>
                                    <p:anim calcmode="lin" valueType="num">
                                      <p:cBhvr>
                                        <p:cTn id="71" dur="1000" fill="hold"/>
                                        <p:tgtEl>
                                          <p:spTgt spid="63"/>
                                        </p:tgtEl>
                                        <p:attrNameLst>
                                          <p:attrName>ppt_x</p:attrName>
                                        </p:attrNameLst>
                                      </p:cBhvr>
                                      <p:tavLst>
                                        <p:tav tm="0">
                                          <p:val>
                                            <p:strVal val="#ppt_x"/>
                                          </p:val>
                                        </p:tav>
                                        <p:tav tm="100000">
                                          <p:val>
                                            <p:strVal val="#ppt_x"/>
                                          </p:val>
                                        </p:tav>
                                      </p:tavLst>
                                    </p:anim>
                                    <p:anim calcmode="lin" valueType="num">
                                      <p:cBhvr>
                                        <p:cTn id="72" dur="1000" fill="hold"/>
                                        <p:tgtEl>
                                          <p:spTgt spid="63"/>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55"/>
                                        </p:tgtEl>
                                        <p:attrNameLst>
                                          <p:attrName>style.visibility</p:attrName>
                                        </p:attrNameLst>
                                      </p:cBhvr>
                                      <p:to>
                                        <p:strVal val="visible"/>
                                      </p:to>
                                    </p:set>
                                    <p:animEffect transition="in" filter="fade">
                                      <p:cBhvr>
                                        <p:cTn id="75" dur="1000"/>
                                        <p:tgtEl>
                                          <p:spTgt spid="55"/>
                                        </p:tgtEl>
                                      </p:cBhvr>
                                    </p:animEffect>
                                    <p:anim calcmode="lin" valueType="num">
                                      <p:cBhvr>
                                        <p:cTn id="76" dur="1000" fill="hold"/>
                                        <p:tgtEl>
                                          <p:spTgt spid="55"/>
                                        </p:tgtEl>
                                        <p:attrNameLst>
                                          <p:attrName>ppt_x</p:attrName>
                                        </p:attrNameLst>
                                      </p:cBhvr>
                                      <p:tavLst>
                                        <p:tav tm="0">
                                          <p:val>
                                            <p:strVal val="#ppt_x"/>
                                          </p:val>
                                        </p:tav>
                                        <p:tav tm="100000">
                                          <p:val>
                                            <p:strVal val="#ppt_x"/>
                                          </p:val>
                                        </p:tav>
                                      </p:tavLst>
                                    </p:anim>
                                    <p:anim calcmode="lin" valueType="num">
                                      <p:cBhvr>
                                        <p:cTn id="77" dur="1000" fill="hold"/>
                                        <p:tgtEl>
                                          <p:spTgt spid="55"/>
                                        </p:tgtEl>
                                        <p:attrNameLst>
                                          <p:attrName>ppt_y</p:attrName>
                                        </p:attrNameLst>
                                      </p:cBhvr>
                                      <p:tavLst>
                                        <p:tav tm="0">
                                          <p:val>
                                            <p:strVal val="#ppt_y+.1"/>
                                          </p:val>
                                        </p:tav>
                                        <p:tav tm="100000">
                                          <p:val>
                                            <p:strVal val="#ppt_y"/>
                                          </p:val>
                                        </p:tav>
                                      </p:tavLst>
                                    </p:anim>
                                  </p:childTnLst>
                                </p:cTn>
                              </p:par>
                            </p:childTnLst>
                          </p:cTn>
                        </p:par>
                        <p:par>
                          <p:cTn id="78" fill="hold">
                            <p:stCondLst>
                              <p:cond delay="5500"/>
                            </p:stCondLst>
                            <p:childTnLst>
                              <p:par>
                                <p:cTn id="79" presetID="42" presetClass="entr" presetSubtype="0" fill="hold" nodeType="afterEffect">
                                  <p:stCondLst>
                                    <p:cond delay="0"/>
                                  </p:stCondLst>
                                  <p:childTnLst>
                                    <p:set>
                                      <p:cBhvr>
                                        <p:cTn id="80" dur="1" fill="hold">
                                          <p:stCondLst>
                                            <p:cond delay="0"/>
                                          </p:stCondLst>
                                        </p:cTn>
                                        <p:tgtEl>
                                          <p:spTgt spid="59"/>
                                        </p:tgtEl>
                                        <p:attrNameLst>
                                          <p:attrName>style.visibility</p:attrName>
                                        </p:attrNameLst>
                                      </p:cBhvr>
                                      <p:to>
                                        <p:strVal val="visible"/>
                                      </p:to>
                                    </p:set>
                                    <p:animEffect transition="in" filter="fade">
                                      <p:cBhvr>
                                        <p:cTn id="81" dur="1000"/>
                                        <p:tgtEl>
                                          <p:spTgt spid="59"/>
                                        </p:tgtEl>
                                      </p:cBhvr>
                                    </p:animEffect>
                                    <p:anim calcmode="lin" valueType="num">
                                      <p:cBhvr>
                                        <p:cTn id="82" dur="1000" fill="hold"/>
                                        <p:tgtEl>
                                          <p:spTgt spid="59"/>
                                        </p:tgtEl>
                                        <p:attrNameLst>
                                          <p:attrName>ppt_x</p:attrName>
                                        </p:attrNameLst>
                                      </p:cBhvr>
                                      <p:tavLst>
                                        <p:tav tm="0">
                                          <p:val>
                                            <p:strVal val="#ppt_x"/>
                                          </p:val>
                                        </p:tav>
                                        <p:tav tm="100000">
                                          <p:val>
                                            <p:strVal val="#ppt_x"/>
                                          </p:val>
                                        </p:tav>
                                      </p:tavLst>
                                    </p:anim>
                                    <p:anim calcmode="lin" valueType="num">
                                      <p:cBhvr>
                                        <p:cTn id="83" dur="1000" fill="hold"/>
                                        <p:tgtEl>
                                          <p:spTgt spid="59"/>
                                        </p:tgtEl>
                                        <p:attrNameLst>
                                          <p:attrName>ppt_y</p:attrName>
                                        </p:attrNameLst>
                                      </p:cBhvr>
                                      <p:tavLst>
                                        <p:tav tm="0">
                                          <p:val>
                                            <p:strVal val="#ppt_y+.1"/>
                                          </p:val>
                                        </p:tav>
                                        <p:tav tm="100000">
                                          <p:val>
                                            <p:strVal val="#ppt_y"/>
                                          </p:val>
                                        </p:tav>
                                      </p:tavLst>
                                    </p:anim>
                                  </p:childTnLst>
                                </p:cTn>
                              </p:par>
                            </p:childTnLst>
                          </p:cTn>
                        </p:par>
                        <p:par>
                          <p:cTn id="84" fill="hold">
                            <p:stCondLst>
                              <p:cond delay="6500"/>
                            </p:stCondLst>
                            <p:childTnLst>
                              <p:par>
                                <p:cTn id="85" presetID="22" presetClass="entr" presetSubtype="8" fill="hold" grpId="0" nodeType="afterEffect">
                                  <p:stCondLst>
                                    <p:cond delay="0"/>
                                  </p:stCondLst>
                                  <p:childTnLst>
                                    <p:set>
                                      <p:cBhvr>
                                        <p:cTn id="86" dur="1" fill="hold">
                                          <p:stCondLst>
                                            <p:cond delay="0"/>
                                          </p:stCondLst>
                                        </p:cTn>
                                        <p:tgtEl>
                                          <p:spTgt spid="94"/>
                                        </p:tgtEl>
                                        <p:attrNameLst>
                                          <p:attrName>style.visibility</p:attrName>
                                        </p:attrNameLst>
                                      </p:cBhvr>
                                      <p:to>
                                        <p:strVal val="visible"/>
                                      </p:to>
                                    </p:set>
                                    <p:animEffect transition="in" filter="wipe(left)">
                                      <p:cBhvr>
                                        <p:cTn id="8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Development Process Layout</a:t>
            </a:r>
            <a:endParaRPr lang="en-US" dirty="0"/>
          </a:p>
        </p:txBody>
      </p:sp>
      <p:grpSp>
        <p:nvGrpSpPr>
          <p:cNvPr id="19" name="Group 18"/>
          <p:cNvGrpSpPr/>
          <p:nvPr/>
        </p:nvGrpSpPr>
        <p:grpSpPr>
          <a:xfrm>
            <a:off x="950590" y="2749149"/>
            <a:ext cx="2037785" cy="383781"/>
            <a:chOff x="950590" y="2840590"/>
            <a:chExt cx="2037785" cy="383781"/>
          </a:xfrm>
          <a:solidFill>
            <a:schemeClr val="bg1">
              <a:alpha val="70000"/>
            </a:schemeClr>
          </a:solidFill>
        </p:grpSpPr>
        <p:sp>
          <p:nvSpPr>
            <p:cNvPr id="6" name="AutoShape 7"/>
            <p:cNvSpPr>
              <a:spLocks/>
            </p:cNvSpPr>
            <p:nvPr/>
          </p:nvSpPr>
          <p:spPr bwMode="auto">
            <a:xfrm>
              <a:off x="950590" y="2840590"/>
              <a:ext cx="2037785"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1" name="AutoShape 12"/>
            <p:cNvSpPr>
              <a:spLocks/>
            </p:cNvSpPr>
            <p:nvPr/>
          </p:nvSpPr>
          <p:spPr bwMode="auto">
            <a:xfrm>
              <a:off x="1919566" y="2980527"/>
              <a:ext cx="105706" cy="107663"/>
            </a:xfrm>
            <a:custGeom>
              <a:avLst/>
              <a:gdLst>
                <a:gd name="T0" fmla="*/ 42860 w 19679"/>
                <a:gd name="T1" fmla="*/ 47918 h 19679"/>
                <a:gd name="T2" fmla="*/ 42860 w 19679"/>
                <a:gd name="T3" fmla="*/ 47918 h 19679"/>
                <a:gd name="T4" fmla="*/ 42860 w 19679"/>
                <a:gd name="T5" fmla="*/ 47918 h 19679"/>
                <a:gd name="T6" fmla="*/ 42860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0" name="Group 19"/>
          <p:cNvGrpSpPr/>
          <p:nvPr/>
        </p:nvGrpSpPr>
        <p:grpSpPr>
          <a:xfrm>
            <a:off x="3019696" y="2749149"/>
            <a:ext cx="2037784" cy="383781"/>
            <a:chOff x="3019696" y="2840590"/>
            <a:chExt cx="2037784" cy="383781"/>
          </a:xfrm>
          <a:solidFill>
            <a:schemeClr val="bg1">
              <a:alpha val="60000"/>
            </a:schemeClr>
          </a:solidFill>
        </p:grpSpPr>
        <p:sp>
          <p:nvSpPr>
            <p:cNvPr id="7" name="AutoShape 8"/>
            <p:cNvSpPr>
              <a:spLocks/>
            </p:cNvSpPr>
            <p:nvPr/>
          </p:nvSpPr>
          <p:spPr bwMode="auto">
            <a:xfrm>
              <a:off x="3019696" y="2840590"/>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2" name="AutoShape 13"/>
            <p:cNvSpPr>
              <a:spLocks/>
            </p:cNvSpPr>
            <p:nvPr/>
          </p:nvSpPr>
          <p:spPr bwMode="auto">
            <a:xfrm>
              <a:off x="3986714" y="2980527"/>
              <a:ext cx="101791" cy="107663"/>
            </a:xfrm>
            <a:custGeom>
              <a:avLst/>
              <a:gdLst>
                <a:gd name="T0" fmla="*/ 41273 w 19679"/>
                <a:gd name="T1" fmla="*/ 47918 h 19679"/>
                <a:gd name="T2" fmla="*/ 41273 w 19679"/>
                <a:gd name="T3" fmla="*/ 47918 h 19679"/>
                <a:gd name="T4" fmla="*/ 41273 w 19679"/>
                <a:gd name="T5" fmla="*/ 47918 h 19679"/>
                <a:gd name="T6" fmla="*/ 41273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1" name="Group 20"/>
          <p:cNvGrpSpPr/>
          <p:nvPr/>
        </p:nvGrpSpPr>
        <p:grpSpPr>
          <a:xfrm>
            <a:off x="5086843" y="2749149"/>
            <a:ext cx="2037784" cy="383781"/>
            <a:chOff x="5086843" y="2840590"/>
            <a:chExt cx="2037784" cy="383781"/>
          </a:xfrm>
          <a:solidFill>
            <a:schemeClr val="bg1">
              <a:alpha val="50000"/>
            </a:schemeClr>
          </a:solidFill>
        </p:grpSpPr>
        <p:sp>
          <p:nvSpPr>
            <p:cNvPr id="8" name="AutoShape 9"/>
            <p:cNvSpPr>
              <a:spLocks/>
            </p:cNvSpPr>
            <p:nvPr/>
          </p:nvSpPr>
          <p:spPr bwMode="auto">
            <a:xfrm>
              <a:off x="5086843" y="2840590"/>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3" name="AutoShape 14"/>
            <p:cNvSpPr>
              <a:spLocks/>
            </p:cNvSpPr>
            <p:nvPr/>
          </p:nvSpPr>
          <p:spPr bwMode="auto">
            <a:xfrm>
              <a:off x="6049946" y="2980527"/>
              <a:ext cx="107663" cy="107663"/>
            </a:xfrm>
            <a:custGeom>
              <a:avLst/>
              <a:gdLst>
                <a:gd name="T0" fmla="*/ 43654 w 19679"/>
                <a:gd name="T1" fmla="*/ 47918 h 19679"/>
                <a:gd name="T2" fmla="*/ 43654 w 19679"/>
                <a:gd name="T3" fmla="*/ 47918 h 19679"/>
                <a:gd name="T4" fmla="*/ 43654 w 19679"/>
                <a:gd name="T5" fmla="*/ 47918 h 19679"/>
                <a:gd name="T6" fmla="*/ 43654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2" name="Group 21"/>
          <p:cNvGrpSpPr/>
          <p:nvPr/>
        </p:nvGrpSpPr>
        <p:grpSpPr>
          <a:xfrm>
            <a:off x="7155947" y="2749149"/>
            <a:ext cx="2031912" cy="383781"/>
            <a:chOff x="7155947" y="2840590"/>
            <a:chExt cx="2031912" cy="383781"/>
          </a:xfrm>
          <a:solidFill>
            <a:schemeClr val="bg1">
              <a:alpha val="40000"/>
            </a:schemeClr>
          </a:solidFill>
        </p:grpSpPr>
        <p:sp>
          <p:nvSpPr>
            <p:cNvPr id="9" name="AutoShape 10"/>
            <p:cNvSpPr>
              <a:spLocks/>
            </p:cNvSpPr>
            <p:nvPr/>
          </p:nvSpPr>
          <p:spPr bwMode="auto">
            <a:xfrm>
              <a:off x="7155947" y="2840590"/>
              <a:ext cx="2031912" cy="383781"/>
            </a:xfrm>
            <a:custGeom>
              <a:avLst/>
              <a:gdLst>
                <a:gd name="T0" fmla="*/ 823913 w 21600"/>
                <a:gd name="T1" fmla="*/ 86519 h 21600"/>
                <a:gd name="T2" fmla="*/ 823913 w 21600"/>
                <a:gd name="T3" fmla="*/ 86519 h 21600"/>
                <a:gd name="T4" fmla="*/ 823913 w 21600"/>
                <a:gd name="T5" fmla="*/ 86519 h 21600"/>
                <a:gd name="T6" fmla="*/ 823913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3" y="21599"/>
                  </a:moveTo>
                  <a:lnTo>
                    <a:pt x="0" y="21599"/>
                  </a:lnTo>
                  <a:lnTo>
                    <a:pt x="936" y="10700"/>
                  </a:lnTo>
                  <a:lnTo>
                    <a:pt x="0" y="0"/>
                  </a:lnTo>
                  <a:lnTo>
                    <a:pt x="20663" y="0"/>
                  </a:lnTo>
                  <a:lnTo>
                    <a:pt x="21599" y="10700"/>
                  </a:lnTo>
                  <a:lnTo>
                    <a:pt x="20663"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4" name="AutoShape 15"/>
            <p:cNvSpPr>
              <a:spLocks/>
            </p:cNvSpPr>
            <p:nvPr/>
          </p:nvSpPr>
          <p:spPr bwMode="auto">
            <a:xfrm>
              <a:off x="8117093" y="2980527"/>
              <a:ext cx="107663" cy="107663"/>
            </a:xfrm>
            <a:custGeom>
              <a:avLst/>
              <a:gdLst>
                <a:gd name="T0" fmla="*/ 43654 w 19679"/>
                <a:gd name="T1" fmla="*/ 47918 h 19679"/>
                <a:gd name="T2" fmla="*/ 43654 w 19679"/>
                <a:gd name="T3" fmla="*/ 47918 h 19679"/>
                <a:gd name="T4" fmla="*/ 43654 w 19679"/>
                <a:gd name="T5" fmla="*/ 47918 h 19679"/>
                <a:gd name="T6" fmla="*/ 43654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3" name="Group 22"/>
          <p:cNvGrpSpPr/>
          <p:nvPr/>
        </p:nvGrpSpPr>
        <p:grpSpPr>
          <a:xfrm>
            <a:off x="9219180" y="2749149"/>
            <a:ext cx="2037785" cy="383781"/>
            <a:chOff x="9219180" y="2840590"/>
            <a:chExt cx="2037785" cy="383781"/>
          </a:xfrm>
          <a:solidFill>
            <a:schemeClr val="bg1">
              <a:alpha val="30000"/>
            </a:schemeClr>
          </a:solidFill>
        </p:grpSpPr>
        <p:sp>
          <p:nvSpPr>
            <p:cNvPr id="10" name="AutoShape 11"/>
            <p:cNvSpPr>
              <a:spLocks/>
            </p:cNvSpPr>
            <p:nvPr/>
          </p:nvSpPr>
          <p:spPr bwMode="auto">
            <a:xfrm>
              <a:off x="9219180" y="2840590"/>
              <a:ext cx="2037785"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5" name="AutoShape 16"/>
            <p:cNvSpPr>
              <a:spLocks/>
            </p:cNvSpPr>
            <p:nvPr/>
          </p:nvSpPr>
          <p:spPr bwMode="auto">
            <a:xfrm>
              <a:off x="10188156" y="2980527"/>
              <a:ext cx="105706" cy="107663"/>
            </a:xfrm>
            <a:custGeom>
              <a:avLst/>
              <a:gdLst>
                <a:gd name="T0" fmla="*/ 42860 w 19679"/>
                <a:gd name="T1" fmla="*/ 47918 h 19679"/>
                <a:gd name="T2" fmla="*/ 42860 w 19679"/>
                <a:gd name="T3" fmla="*/ 47918 h 19679"/>
                <a:gd name="T4" fmla="*/ 42860 w 19679"/>
                <a:gd name="T5" fmla="*/ 47918 h 19679"/>
                <a:gd name="T6" fmla="*/ 42860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cxnSp>
        <p:nvCxnSpPr>
          <p:cNvPr id="90" name="Straight Connector 89"/>
          <p:cNvCxnSpPr/>
          <p:nvPr/>
        </p:nvCxnSpPr>
        <p:spPr>
          <a:xfrm>
            <a:off x="1969482" y="2941039"/>
            <a:ext cx="0" cy="1226287"/>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039567" y="2939874"/>
            <a:ext cx="1352" cy="1220800"/>
          </a:xfrm>
          <a:prstGeom prst="line">
            <a:avLst/>
          </a:prstGeom>
          <a:ln>
            <a:solidFill>
              <a:schemeClr val="bg1">
                <a:alpha val="6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103777" y="2935363"/>
            <a:ext cx="0" cy="1225311"/>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8165538" y="2942917"/>
            <a:ext cx="0" cy="1224409"/>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0238072" y="2942917"/>
            <a:ext cx="0" cy="1224409"/>
          </a:xfrm>
          <a:prstGeom prst="line">
            <a:avLst/>
          </a:prstGeom>
          <a:ln>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grpSp>
        <p:nvGrpSpPr>
          <p:cNvPr id="137" name="Group 136"/>
          <p:cNvGrpSpPr/>
          <p:nvPr/>
        </p:nvGrpSpPr>
        <p:grpSpPr>
          <a:xfrm>
            <a:off x="9797121" y="2942644"/>
            <a:ext cx="875236" cy="875236"/>
            <a:chOff x="9797121" y="3034085"/>
            <a:chExt cx="875236" cy="875236"/>
          </a:xfrm>
          <a:solidFill>
            <a:schemeClr val="bg1">
              <a:alpha val="30000"/>
            </a:schemeClr>
          </a:solidFill>
        </p:grpSpPr>
        <p:sp>
          <p:nvSpPr>
            <p:cNvPr id="100" name="Oval 99"/>
            <p:cNvSpPr/>
            <p:nvPr/>
          </p:nvSpPr>
          <p:spPr>
            <a:xfrm>
              <a:off x="9797121" y="3034085"/>
              <a:ext cx="875236" cy="875236"/>
            </a:xfrm>
            <a:prstGeom prst="ellipse">
              <a:avLst/>
            </a:prstGeom>
            <a:grpFill/>
            <a:ln>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8" name="Group 117"/>
            <p:cNvGrpSpPr/>
            <p:nvPr/>
          </p:nvGrpSpPr>
          <p:grpSpPr>
            <a:xfrm>
              <a:off x="9935791" y="3233723"/>
              <a:ext cx="622180" cy="506252"/>
              <a:chOff x="10074275" y="4479132"/>
              <a:chExt cx="464344" cy="377825"/>
            </a:xfrm>
            <a:grpFill/>
          </p:grpSpPr>
          <p:sp>
            <p:nvSpPr>
              <p:cNvPr id="119"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0"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6" name="Group 135"/>
          <p:cNvGrpSpPr/>
          <p:nvPr/>
        </p:nvGrpSpPr>
        <p:grpSpPr>
          <a:xfrm>
            <a:off x="7729114" y="2919168"/>
            <a:ext cx="875236" cy="875236"/>
            <a:chOff x="7729114" y="3010609"/>
            <a:chExt cx="875236" cy="875236"/>
          </a:xfrm>
          <a:solidFill>
            <a:schemeClr val="bg1">
              <a:alpha val="40000"/>
            </a:schemeClr>
          </a:solidFill>
        </p:grpSpPr>
        <p:sp>
          <p:nvSpPr>
            <p:cNvPr id="99" name="Oval 98"/>
            <p:cNvSpPr/>
            <p:nvPr/>
          </p:nvSpPr>
          <p:spPr>
            <a:xfrm>
              <a:off x="7729114" y="3010609"/>
              <a:ext cx="875236" cy="875236"/>
            </a:xfrm>
            <a:prstGeom prst="ellipse">
              <a:avLst/>
            </a:prstGeom>
            <a:grpFill/>
            <a:ln>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p:cNvGrpSpPr/>
            <p:nvPr/>
          </p:nvGrpSpPr>
          <p:grpSpPr>
            <a:xfrm>
              <a:off x="7871767" y="3208647"/>
              <a:ext cx="575050" cy="502432"/>
              <a:chOff x="6357938" y="3535363"/>
              <a:chExt cx="465138" cy="406400"/>
            </a:xfrm>
            <a:grpFill/>
          </p:grpSpPr>
          <p:sp>
            <p:nvSpPr>
              <p:cNvPr id="122"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3"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4"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5" name="Group 134"/>
          <p:cNvGrpSpPr/>
          <p:nvPr/>
        </p:nvGrpSpPr>
        <p:grpSpPr>
          <a:xfrm>
            <a:off x="5658720" y="2915835"/>
            <a:ext cx="875236" cy="875236"/>
            <a:chOff x="5658720" y="3007276"/>
            <a:chExt cx="875236" cy="875236"/>
          </a:xfrm>
          <a:solidFill>
            <a:schemeClr val="bg1">
              <a:alpha val="50000"/>
            </a:schemeClr>
          </a:solidFill>
        </p:grpSpPr>
        <p:sp>
          <p:nvSpPr>
            <p:cNvPr id="98" name="Oval 97"/>
            <p:cNvSpPr/>
            <p:nvPr/>
          </p:nvSpPr>
          <p:spPr>
            <a:xfrm>
              <a:off x="5658720" y="3007276"/>
              <a:ext cx="875236" cy="875236"/>
            </a:xfrm>
            <a:prstGeom prst="ellipse">
              <a:avLst/>
            </a:prstGeom>
            <a:grp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AutoShape 112"/>
            <p:cNvSpPr>
              <a:spLocks/>
            </p:cNvSpPr>
            <p:nvPr/>
          </p:nvSpPr>
          <p:spPr bwMode="auto">
            <a:xfrm>
              <a:off x="5854230" y="3205922"/>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33" name="Group 132"/>
          <p:cNvGrpSpPr/>
          <p:nvPr/>
        </p:nvGrpSpPr>
        <p:grpSpPr>
          <a:xfrm>
            <a:off x="1528437" y="2942917"/>
            <a:ext cx="875236" cy="875236"/>
            <a:chOff x="1528437" y="3034358"/>
            <a:chExt cx="875236" cy="875236"/>
          </a:xfrm>
          <a:solidFill>
            <a:schemeClr val="bg1">
              <a:alpha val="70000"/>
            </a:schemeClr>
          </a:solidFill>
        </p:grpSpPr>
        <p:sp>
          <p:nvSpPr>
            <p:cNvPr id="96" name="Oval 95"/>
            <p:cNvSpPr/>
            <p:nvPr/>
          </p:nvSpPr>
          <p:spPr>
            <a:xfrm>
              <a:off x="1528437" y="3034358"/>
              <a:ext cx="875236" cy="875236"/>
            </a:xfrm>
            <a:prstGeom prst="ellipse">
              <a:avLst/>
            </a:prstGeom>
            <a:grpFill/>
            <a:ln>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6" name="Group 125"/>
            <p:cNvGrpSpPr/>
            <p:nvPr/>
          </p:nvGrpSpPr>
          <p:grpSpPr>
            <a:xfrm>
              <a:off x="1789200" y="3205922"/>
              <a:ext cx="390909" cy="569832"/>
              <a:chOff x="3582988" y="3510757"/>
              <a:chExt cx="319088" cy="465138"/>
            </a:xfrm>
            <a:grpFill/>
          </p:grpSpPr>
          <p:sp>
            <p:nvSpPr>
              <p:cNvPr id="127"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8"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4" name="Group 133"/>
          <p:cNvGrpSpPr/>
          <p:nvPr/>
        </p:nvGrpSpPr>
        <p:grpSpPr>
          <a:xfrm>
            <a:off x="3598875" y="2935363"/>
            <a:ext cx="875236" cy="875236"/>
            <a:chOff x="3598875" y="3026804"/>
            <a:chExt cx="875236" cy="875236"/>
          </a:xfrm>
          <a:solidFill>
            <a:schemeClr val="bg1">
              <a:alpha val="60000"/>
            </a:schemeClr>
          </a:solidFill>
        </p:grpSpPr>
        <p:sp>
          <p:nvSpPr>
            <p:cNvPr id="97" name="Oval 96"/>
            <p:cNvSpPr/>
            <p:nvPr/>
          </p:nvSpPr>
          <p:spPr>
            <a:xfrm>
              <a:off x="3598875" y="3026804"/>
              <a:ext cx="875236" cy="875236"/>
            </a:xfrm>
            <a:prstGeom prst="ellipse">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9" name="Group 128"/>
            <p:cNvGrpSpPr/>
            <p:nvPr/>
          </p:nvGrpSpPr>
          <p:grpSpPr>
            <a:xfrm>
              <a:off x="3804511" y="3258666"/>
              <a:ext cx="464344" cy="464344"/>
              <a:chOff x="4439444" y="1652588"/>
              <a:chExt cx="464344" cy="464344"/>
            </a:xfrm>
            <a:grpFill/>
          </p:grpSpPr>
          <p:sp>
            <p:nvSpPr>
              <p:cNvPr id="130"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31"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32"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138" name="TextBox 137"/>
          <p:cNvSpPr txBox="1"/>
          <p:nvPr/>
        </p:nvSpPr>
        <p:spPr>
          <a:xfrm>
            <a:off x="1048871"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Find Ideas</a:t>
            </a:r>
          </a:p>
        </p:txBody>
      </p:sp>
      <p:sp>
        <p:nvSpPr>
          <p:cNvPr id="139" name="TextBox 138"/>
          <p:cNvSpPr txBox="1"/>
          <p:nvPr/>
        </p:nvSpPr>
        <p:spPr>
          <a:xfrm>
            <a:off x="1048871"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2" name="TextBox 141"/>
          <p:cNvSpPr txBox="1"/>
          <p:nvPr/>
        </p:nvSpPr>
        <p:spPr>
          <a:xfrm>
            <a:off x="3117165"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Build Plan</a:t>
            </a:r>
          </a:p>
        </p:txBody>
      </p:sp>
      <p:sp>
        <p:nvSpPr>
          <p:cNvPr id="143" name="TextBox 142"/>
          <p:cNvSpPr txBox="1"/>
          <p:nvPr/>
        </p:nvSpPr>
        <p:spPr>
          <a:xfrm>
            <a:off x="3117165"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4" name="TextBox 143"/>
          <p:cNvSpPr txBox="1"/>
          <p:nvPr/>
        </p:nvSpPr>
        <p:spPr>
          <a:xfrm>
            <a:off x="5202754"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Do It</a:t>
            </a:r>
          </a:p>
        </p:txBody>
      </p:sp>
      <p:sp>
        <p:nvSpPr>
          <p:cNvPr id="145" name="TextBox 144"/>
          <p:cNvSpPr txBox="1"/>
          <p:nvPr/>
        </p:nvSpPr>
        <p:spPr>
          <a:xfrm>
            <a:off x="5202754"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6" name="TextBox 145"/>
          <p:cNvSpPr txBox="1"/>
          <p:nvPr/>
        </p:nvSpPr>
        <p:spPr>
          <a:xfrm>
            <a:off x="7295930"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Marketing</a:t>
            </a:r>
          </a:p>
        </p:txBody>
      </p:sp>
      <p:sp>
        <p:nvSpPr>
          <p:cNvPr id="147" name="TextBox 146"/>
          <p:cNvSpPr txBox="1"/>
          <p:nvPr/>
        </p:nvSpPr>
        <p:spPr>
          <a:xfrm>
            <a:off x="7295930"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8" name="TextBox 147"/>
          <p:cNvSpPr txBox="1"/>
          <p:nvPr/>
        </p:nvSpPr>
        <p:spPr>
          <a:xfrm>
            <a:off x="9361644"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Expansion</a:t>
            </a:r>
          </a:p>
        </p:txBody>
      </p:sp>
      <p:sp>
        <p:nvSpPr>
          <p:cNvPr id="149" name="TextBox 148"/>
          <p:cNvSpPr txBox="1"/>
          <p:nvPr/>
        </p:nvSpPr>
        <p:spPr>
          <a:xfrm>
            <a:off x="9361644"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grpSp>
        <p:nvGrpSpPr>
          <p:cNvPr id="4" name="Group 3"/>
          <p:cNvGrpSpPr/>
          <p:nvPr/>
        </p:nvGrpSpPr>
        <p:grpSpPr>
          <a:xfrm>
            <a:off x="1604979" y="1643446"/>
            <a:ext cx="750027" cy="863270"/>
            <a:chOff x="1604979" y="1734887"/>
            <a:chExt cx="750027" cy="863270"/>
          </a:xfrm>
        </p:grpSpPr>
        <p:sp>
          <p:nvSpPr>
            <p:cNvPr id="34" name="AutoShape 72"/>
            <p:cNvSpPr>
              <a:spLocks/>
            </p:cNvSpPr>
            <p:nvPr/>
          </p:nvSpPr>
          <p:spPr bwMode="auto">
            <a:xfrm>
              <a:off x="1604979" y="1734887"/>
              <a:ext cx="750027"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7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3" name="TextBox 2"/>
            <p:cNvSpPr txBox="1"/>
            <p:nvPr/>
          </p:nvSpPr>
          <p:spPr>
            <a:xfrm>
              <a:off x="1667389" y="1929733"/>
              <a:ext cx="652743" cy="369332"/>
            </a:xfrm>
            <a:prstGeom prst="rect">
              <a:avLst/>
            </a:prstGeom>
            <a:noFill/>
          </p:spPr>
          <p:txBody>
            <a:bodyPr wrap="none" rtlCol="0">
              <a:spAutoFit/>
            </a:bodyPr>
            <a:lstStyle/>
            <a:p>
              <a:pPr algn="ctr"/>
              <a:r>
                <a:rPr lang="en-US" dirty="0">
                  <a:solidFill>
                    <a:schemeClr val="bg1"/>
                  </a:solidFill>
                </a:rPr>
                <a:t>2011</a:t>
              </a:r>
            </a:p>
          </p:txBody>
        </p:sp>
      </p:grpSp>
      <p:grpSp>
        <p:nvGrpSpPr>
          <p:cNvPr id="5" name="Group 4"/>
          <p:cNvGrpSpPr/>
          <p:nvPr/>
        </p:nvGrpSpPr>
        <p:grpSpPr>
          <a:xfrm>
            <a:off x="3672628" y="1638773"/>
            <a:ext cx="751916" cy="863270"/>
            <a:chOff x="3672628" y="1730214"/>
            <a:chExt cx="751916" cy="863270"/>
          </a:xfrm>
        </p:grpSpPr>
        <p:sp>
          <p:nvSpPr>
            <p:cNvPr id="32" name="AutoShape 75"/>
            <p:cNvSpPr>
              <a:spLocks/>
            </p:cNvSpPr>
            <p:nvPr/>
          </p:nvSpPr>
          <p:spPr bwMode="auto">
            <a:xfrm>
              <a:off x="3672628" y="1730214"/>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6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59" name="TextBox 58"/>
            <p:cNvSpPr txBox="1"/>
            <p:nvPr/>
          </p:nvSpPr>
          <p:spPr>
            <a:xfrm>
              <a:off x="3711152" y="1929140"/>
              <a:ext cx="652743" cy="369332"/>
            </a:xfrm>
            <a:prstGeom prst="rect">
              <a:avLst/>
            </a:prstGeom>
            <a:noFill/>
          </p:spPr>
          <p:txBody>
            <a:bodyPr wrap="none" rtlCol="0">
              <a:spAutoFit/>
            </a:bodyPr>
            <a:lstStyle/>
            <a:p>
              <a:pPr algn="ctr"/>
              <a:r>
                <a:rPr lang="en-US" dirty="0">
                  <a:solidFill>
                    <a:schemeClr val="bg1"/>
                  </a:solidFill>
                </a:rPr>
                <a:t>2012</a:t>
              </a:r>
            </a:p>
          </p:txBody>
        </p:sp>
      </p:grpSp>
      <p:grpSp>
        <p:nvGrpSpPr>
          <p:cNvPr id="16" name="Group 15"/>
          <p:cNvGrpSpPr/>
          <p:nvPr/>
        </p:nvGrpSpPr>
        <p:grpSpPr>
          <a:xfrm>
            <a:off x="5720042" y="1643446"/>
            <a:ext cx="751916" cy="863270"/>
            <a:chOff x="5720042" y="1734887"/>
            <a:chExt cx="751916" cy="863270"/>
          </a:xfrm>
        </p:grpSpPr>
        <p:sp>
          <p:nvSpPr>
            <p:cNvPr id="30" name="AutoShape 78"/>
            <p:cNvSpPr>
              <a:spLocks/>
            </p:cNvSpPr>
            <p:nvPr/>
          </p:nvSpPr>
          <p:spPr bwMode="auto">
            <a:xfrm>
              <a:off x="5720042" y="1734887"/>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5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0" name="TextBox 59"/>
            <p:cNvSpPr txBox="1"/>
            <p:nvPr/>
          </p:nvSpPr>
          <p:spPr>
            <a:xfrm>
              <a:off x="5777405" y="1929140"/>
              <a:ext cx="652743" cy="369332"/>
            </a:xfrm>
            <a:prstGeom prst="rect">
              <a:avLst/>
            </a:prstGeom>
            <a:noFill/>
          </p:spPr>
          <p:txBody>
            <a:bodyPr wrap="none" rtlCol="0">
              <a:spAutoFit/>
            </a:bodyPr>
            <a:lstStyle/>
            <a:p>
              <a:pPr algn="ctr"/>
              <a:r>
                <a:rPr lang="en-US" dirty="0">
                  <a:solidFill>
                    <a:schemeClr val="bg1"/>
                  </a:solidFill>
                </a:rPr>
                <a:t>2013</a:t>
              </a:r>
            </a:p>
          </p:txBody>
        </p:sp>
      </p:grpSp>
      <p:grpSp>
        <p:nvGrpSpPr>
          <p:cNvPr id="17" name="Group 16"/>
          <p:cNvGrpSpPr/>
          <p:nvPr/>
        </p:nvGrpSpPr>
        <p:grpSpPr>
          <a:xfrm>
            <a:off x="7789580" y="1675101"/>
            <a:ext cx="751916" cy="863270"/>
            <a:chOff x="7789580" y="1766542"/>
            <a:chExt cx="751916" cy="863270"/>
          </a:xfrm>
        </p:grpSpPr>
        <p:sp>
          <p:nvSpPr>
            <p:cNvPr id="28" name="AutoShape 81"/>
            <p:cNvSpPr>
              <a:spLocks/>
            </p:cNvSpPr>
            <p:nvPr/>
          </p:nvSpPr>
          <p:spPr bwMode="auto">
            <a:xfrm>
              <a:off x="7789580" y="1766542"/>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4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1" name="TextBox 60"/>
            <p:cNvSpPr txBox="1"/>
            <p:nvPr/>
          </p:nvSpPr>
          <p:spPr>
            <a:xfrm>
              <a:off x="7845541" y="1929140"/>
              <a:ext cx="652743" cy="369332"/>
            </a:xfrm>
            <a:prstGeom prst="rect">
              <a:avLst/>
            </a:prstGeom>
            <a:noFill/>
          </p:spPr>
          <p:txBody>
            <a:bodyPr wrap="none" rtlCol="0">
              <a:spAutoFit/>
            </a:bodyPr>
            <a:lstStyle/>
            <a:p>
              <a:pPr algn="ctr"/>
              <a:r>
                <a:rPr lang="en-US" dirty="0">
                  <a:solidFill>
                    <a:schemeClr val="bg1"/>
                  </a:solidFill>
                </a:rPr>
                <a:t>2014</a:t>
              </a:r>
            </a:p>
          </p:txBody>
        </p:sp>
      </p:grpSp>
      <p:grpSp>
        <p:nvGrpSpPr>
          <p:cNvPr id="18" name="Group 17"/>
          <p:cNvGrpSpPr/>
          <p:nvPr/>
        </p:nvGrpSpPr>
        <p:grpSpPr>
          <a:xfrm>
            <a:off x="9871868" y="1670723"/>
            <a:ext cx="750026" cy="863270"/>
            <a:chOff x="9871868" y="1762164"/>
            <a:chExt cx="750026" cy="863270"/>
          </a:xfrm>
        </p:grpSpPr>
        <p:sp>
          <p:nvSpPr>
            <p:cNvPr id="26" name="AutoShape 84"/>
            <p:cNvSpPr>
              <a:spLocks/>
            </p:cNvSpPr>
            <p:nvPr/>
          </p:nvSpPr>
          <p:spPr bwMode="auto">
            <a:xfrm>
              <a:off x="9871868" y="1762164"/>
              <a:ext cx="75002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3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2" name="TextBox 61"/>
            <p:cNvSpPr txBox="1"/>
            <p:nvPr/>
          </p:nvSpPr>
          <p:spPr>
            <a:xfrm>
              <a:off x="9932449" y="1929140"/>
              <a:ext cx="652743" cy="369332"/>
            </a:xfrm>
            <a:prstGeom prst="rect">
              <a:avLst/>
            </a:prstGeom>
            <a:noFill/>
          </p:spPr>
          <p:txBody>
            <a:bodyPr wrap="none" rtlCol="0">
              <a:spAutoFit/>
            </a:bodyPr>
            <a:lstStyle/>
            <a:p>
              <a:pPr algn="ctr"/>
              <a:r>
                <a:rPr lang="en-US" dirty="0">
                  <a:solidFill>
                    <a:schemeClr val="bg1"/>
                  </a:solidFill>
                </a:rPr>
                <a:t>2015</a:t>
              </a:r>
            </a:p>
          </p:txBody>
        </p:sp>
      </p:grpSp>
    </p:spTree>
    <p:extLst>
      <p:ext uri="{BB962C8B-B14F-4D97-AF65-F5344CB8AC3E}">
        <p14:creationId xmlns:p14="http://schemas.microsoft.com/office/powerpoint/2010/main" val="196831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0-#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0-#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10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0-#ppt_w/2"/>
                                          </p:val>
                                        </p:tav>
                                        <p:tav tm="100000">
                                          <p:val>
                                            <p:strVal val="#ppt_x"/>
                                          </p:val>
                                        </p:tav>
                                      </p:tavLst>
                                    </p:anim>
                                    <p:anim calcmode="lin" valueType="num">
                                      <p:cBhvr additive="base">
                                        <p:cTn id="24" dur="500" fill="hold"/>
                                        <p:tgtEl>
                                          <p:spTgt spid="19"/>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133"/>
                                        </p:tgtEl>
                                        <p:attrNameLst>
                                          <p:attrName>style.visibility</p:attrName>
                                        </p:attrNameLst>
                                      </p:cBhvr>
                                      <p:to>
                                        <p:strVal val="visible"/>
                                      </p:to>
                                    </p:set>
                                    <p:animEffect transition="in" filter="fade">
                                      <p:cBhvr>
                                        <p:cTn id="28" dur="500"/>
                                        <p:tgtEl>
                                          <p:spTgt spid="133"/>
                                        </p:tgtEl>
                                      </p:cBhvr>
                                    </p:animEffect>
                                  </p:childTnLst>
                                </p:cTn>
                              </p:par>
                              <p:par>
                                <p:cTn id="29" presetID="42" presetClass="entr" presetSubtype="0"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500"/>
                                        <p:tgtEl>
                                          <p:spTgt spid="4"/>
                                        </p:tgtEl>
                                      </p:cBhvr>
                                    </p:animEffect>
                                    <p:anim calcmode="lin" valueType="num">
                                      <p:cBhvr>
                                        <p:cTn id="32" dur="1500" fill="hold"/>
                                        <p:tgtEl>
                                          <p:spTgt spid="4"/>
                                        </p:tgtEl>
                                        <p:attrNameLst>
                                          <p:attrName>ppt_x</p:attrName>
                                        </p:attrNameLst>
                                      </p:cBhvr>
                                      <p:tavLst>
                                        <p:tav tm="0">
                                          <p:val>
                                            <p:strVal val="#ppt_x"/>
                                          </p:val>
                                        </p:tav>
                                        <p:tav tm="100000">
                                          <p:val>
                                            <p:strVal val="#ppt_x"/>
                                          </p:val>
                                        </p:tav>
                                      </p:tavLst>
                                    </p:anim>
                                    <p:anim calcmode="lin" valueType="num">
                                      <p:cBhvr>
                                        <p:cTn id="33" dur="1500" fill="hold"/>
                                        <p:tgtEl>
                                          <p:spTgt spid="4"/>
                                        </p:tgtEl>
                                        <p:attrNameLst>
                                          <p:attrName>ppt_y</p:attrName>
                                        </p:attrNameLst>
                                      </p:cBhvr>
                                      <p:tavLst>
                                        <p:tav tm="0">
                                          <p:val>
                                            <p:strVal val="#ppt_y+.1"/>
                                          </p:val>
                                        </p:tav>
                                        <p:tav tm="100000">
                                          <p:val>
                                            <p:strVal val="#ppt_y"/>
                                          </p:val>
                                        </p:tav>
                                      </p:tavLst>
                                    </p:anim>
                                  </p:childTnLst>
                                </p:cTn>
                              </p:par>
                              <p:par>
                                <p:cTn id="34" presetID="22" presetClass="entr" presetSubtype="1" fill="hold" nodeType="withEffect">
                                  <p:stCondLst>
                                    <p:cond delay="250"/>
                                  </p:stCondLst>
                                  <p:childTnLst>
                                    <p:set>
                                      <p:cBhvr>
                                        <p:cTn id="35" dur="1" fill="hold">
                                          <p:stCondLst>
                                            <p:cond delay="0"/>
                                          </p:stCondLst>
                                        </p:cTn>
                                        <p:tgtEl>
                                          <p:spTgt spid="90"/>
                                        </p:tgtEl>
                                        <p:attrNameLst>
                                          <p:attrName>style.visibility</p:attrName>
                                        </p:attrNameLst>
                                      </p:cBhvr>
                                      <p:to>
                                        <p:strVal val="visible"/>
                                      </p:to>
                                    </p:set>
                                    <p:animEffect transition="in" filter="wipe(up)">
                                      <p:cBhvr>
                                        <p:cTn id="36" dur="1000"/>
                                        <p:tgtEl>
                                          <p:spTgt spid="90"/>
                                        </p:tgtEl>
                                      </p:cBhvr>
                                    </p:animEffect>
                                  </p:childTnLst>
                                </p:cTn>
                              </p:par>
                              <p:par>
                                <p:cTn id="37" presetID="42" presetClass="path" presetSubtype="0" accel="50000" decel="50000" fill="hold" nodeType="withEffect">
                                  <p:stCondLst>
                                    <p:cond delay="250"/>
                                  </p:stCondLst>
                                  <p:childTnLst>
                                    <p:animMotion origin="layout" path="M 2.08333E-6 -4.07407E-6 L -0.00052 0.1294 " pathEditMode="relative" rAng="0" ptsTypes="AA">
                                      <p:cBhvr>
                                        <p:cTn id="38" dur="2000" fill="hold"/>
                                        <p:tgtEl>
                                          <p:spTgt spid="133"/>
                                        </p:tgtEl>
                                        <p:attrNameLst>
                                          <p:attrName>ppt_x</p:attrName>
                                          <p:attrName>ppt_y</p:attrName>
                                        </p:attrNameLst>
                                      </p:cBhvr>
                                      <p:rCtr x="-26" y="6458"/>
                                    </p:animMotion>
                                  </p:childTnLst>
                                </p:cTn>
                              </p:par>
                              <p:par>
                                <p:cTn id="39" presetID="10" presetClass="entr" presetSubtype="0" fill="hold" nodeType="withEffect">
                                  <p:stCondLst>
                                    <p:cond delay="250"/>
                                  </p:stCondLst>
                                  <p:childTnLst>
                                    <p:set>
                                      <p:cBhvr>
                                        <p:cTn id="40" dur="1" fill="hold">
                                          <p:stCondLst>
                                            <p:cond delay="0"/>
                                          </p:stCondLst>
                                        </p:cTn>
                                        <p:tgtEl>
                                          <p:spTgt spid="134"/>
                                        </p:tgtEl>
                                        <p:attrNameLst>
                                          <p:attrName>style.visibility</p:attrName>
                                        </p:attrNameLst>
                                      </p:cBhvr>
                                      <p:to>
                                        <p:strVal val="visible"/>
                                      </p:to>
                                    </p:set>
                                    <p:animEffect transition="in" filter="fade">
                                      <p:cBhvr>
                                        <p:cTn id="41" dur="500"/>
                                        <p:tgtEl>
                                          <p:spTgt spid="134"/>
                                        </p:tgtEl>
                                      </p:cBhvr>
                                    </p:animEffect>
                                  </p:childTnLst>
                                </p:cTn>
                              </p:par>
                              <p:par>
                                <p:cTn id="42" presetID="42" presetClass="entr" presetSubtype="0" fill="hold" nodeType="withEffect">
                                  <p:stCondLst>
                                    <p:cond delay="25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500"/>
                                        <p:tgtEl>
                                          <p:spTgt spid="5"/>
                                        </p:tgtEl>
                                      </p:cBhvr>
                                    </p:animEffect>
                                    <p:anim calcmode="lin" valueType="num">
                                      <p:cBhvr>
                                        <p:cTn id="45" dur="1500" fill="hold"/>
                                        <p:tgtEl>
                                          <p:spTgt spid="5"/>
                                        </p:tgtEl>
                                        <p:attrNameLst>
                                          <p:attrName>ppt_x</p:attrName>
                                        </p:attrNameLst>
                                      </p:cBhvr>
                                      <p:tavLst>
                                        <p:tav tm="0">
                                          <p:val>
                                            <p:strVal val="#ppt_x"/>
                                          </p:val>
                                        </p:tav>
                                        <p:tav tm="100000">
                                          <p:val>
                                            <p:strVal val="#ppt_x"/>
                                          </p:val>
                                        </p:tav>
                                      </p:tavLst>
                                    </p:anim>
                                    <p:anim calcmode="lin" valueType="num">
                                      <p:cBhvr>
                                        <p:cTn id="46" dur="1500" fill="hold"/>
                                        <p:tgtEl>
                                          <p:spTgt spid="5"/>
                                        </p:tgtEl>
                                        <p:attrNameLst>
                                          <p:attrName>ppt_y</p:attrName>
                                        </p:attrNameLst>
                                      </p:cBhvr>
                                      <p:tavLst>
                                        <p:tav tm="0">
                                          <p:val>
                                            <p:strVal val="#ppt_y+.1"/>
                                          </p:val>
                                        </p:tav>
                                        <p:tav tm="100000">
                                          <p:val>
                                            <p:strVal val="#ppt_y"/>
                                          </p:val>
                                        </p:tav>
                                      </p:tavLst>
                                    </p:anim>
                                  </p:childTnLst>
                                </p:cTn>
                              </p:par>
                              <p:par>
                                <p:cTn id="47" presetID="22" presetClass="entr" presetSubtype="1" fill="hold" nodeType="withEffect">
                                  <p:stCondLst>
                                    <p:cond delay="250"/>
                                  </p:stCondLst>
                                  <p:childTnLst>
                                    <p:set>
                                      <p:cBhvr>
                                        <p:cTn id="48" dur="1" fill="hold">
                                          <p:stCondLst>
                                            <p:cond delay="0"/>
                                          </p:stCondLst>
                                        </p:cTn>
                                        <p:tgtEl>
                                          <p:spTgt spid="91"/>
                                        </p:tgtEl>
                                        <p:attrNameLst>
                                          <p:attrName>style.visibility</p:attrName>
                                        </p:attrNameLst>
                                      </p:cBhvr>
                                      <p:to>
                                        <p:strVal val="visible"/>
                                      </p:to>
                                    </p:set>
                                    <p:animEffect transition="in" filter="wipe(up)">
                                      <p:cBhvr>
                                        <p:cTn id="49" dur="1000"/>
                                        <p:tgtEl>
                                          <p:spTgt spid="91"/>
                                        </p:tgtEl>
                                      </p:cBhvr>
                                    </p:animEffect>
                                  </p:childTnLst>
                                </p:cTn>
                              </p:par>
                              <p:par>
                                <p:cTn id="50" presetID="42" presetClass="path" presetSubtype="0" accel="50000" decel="50000" fill="hold" nodeType="withEffect">
                                  <p:stCondLst>
                                    <p:cond delay="250"/>
                                  </p:stCondLst>
                                  <p:childTnLst>
                                    <p:animMotion origin="layout" path="M 4.16667E-7 3.33333E-6 L 0.0013 0.12986 " pathEditMode="relative" rAng="0" ptsTypes="AA">
                                      <p:cBhvr>
                                        <p:cTn id="51" dur="2000" fill="hold"/>
                                        <p:tgtEl>
                                          <p:spTgt spid="134"/>
                                        </p:tgtEl>
                                        <p:attrNameLst>
                                          <p:attrName>ppt_x</p:attrName>
                                          <p:attrName>ppt_y</p:attrName>
                                        </p:attrNameLst>
                                      </p:cBhvr>
                                      <p:rCtr x="65" y="6481"/>
                                    </p:animMotion>
                                  </p:childTnLst>
                                </p:cTn>
                              </p:par>
                              <p:par>
                                <p:cTn id="52" presetID="10" presetClass="entr" presetSubtype="0" fill="hold" nodeType="withEffect">
                                  <p:stCondLst>
                                    <p:cond delay="500"/>
                                  </p:stCondLst>
                                  <p:childTnLst>
                                    <p:set>
                                      <p:cBhvr>
                                        <p:cTn id="53" dur="1" fill="hold">
                                          <p:stCondLst>
                                            <p:cond delay="0"/>
                                          </p:stCondLst>
                                        </p:cTn>
                                        <p:tgtEl>
                                          <p:spTgt spid="135"/>
                                        </p:tgtEl>
                                        <p:attrNameLst>
                                          <p:attrName>style.visibility</p:attrName>
                                        </p:attrNameLst>
                                      </p:cBhvr>
                                      <p:to>
                                        <p:strVal val="visible"/>
                                      </p:to>
                                    </p:set>
                                    <p:animEffect transition="in" filter="fade">
                                      <p:cBhvr>
                                        <p:cTn id="54" dur="500"/>
                                        <p:tgtEl>
                                          <p:spTgt spid="135"/>
                                        </p:tgtEl>
                                      </p:cBhvr>
                                    </p:animEffect>
                                  </p:childTnLst>
                                </p:cTn>
                              </p:par>
                              <p:par>
                                <p:cTn id="55" presetID="22" presetClass="entr" presetSubtype="1" fill="hold" nodeType="withEffect">
                                  <p:stCondLst>
                                    <p:cond delay="500"/>
                                  </p:stCondLst>
                                  <p:childTnLst>
                                    <p:set>
                                      <p:cBhvr>
                                        <p:cTn id="56" dur="1" fill="hold">
                                          <p:stCondLst>
                                            <p:cond delay="0"/>
                                          </p:stCondLst>
                                        </p:cTn>
                                        <p:tgtEl>
                                          <p:spTgt spid="92"/>
                                        </p:tgtEl>
                                        <p:attrNameLst>
                                          <p:attrName>style.visibility</p:attrName>
                                        </p:attrNameLst>
                                      </p:cBhvr>
                                      <p:to>
                                        <p:strVal val="visible"/>
                                      </p:to>
                                    </p:set>
                                    <p:animEffect transition="in" filter="wipe(up)">
                                      <p:cBhvr>
                                        <p:cTn id="57" dur="1000"/>
                                        <p:tgtEl>
                                          <p:spTgt spid="92"/>
                                        </p:tgtEl>
                                      </p:cBhvr>
                                    </p:animEffect>
                                  </p:childTnLst>
                                </p:cTn>
                              </p:par>
                              <p:par>
                                <p:cTn id="58" presetID="42" presetClass="path" presetSubtype="0" accel="50000" decel="50000" fill="hold" nodeType="withEffect">
                                  <p:stCondLst>
                                    <p:cond delay="500"/>
                                  </p:stCondLst>
                                  <p:childTnLst>
                                    <p:animMotion origin="layout" path="M 0 1.11111E-6 L 0.00117 0.13333 " pathEditMode="relative" rAng="0" ptsTypes="AA">
                                      <p:cBhvr>
                                        <p:cTn id="59" dur="2000" fill="hold"/>
                                        <p:tgtEl>
                                          <p:spTgt spid="135"/>
                                        </p:tgtEl>
                                        <p:attrNameLst>
                                          <p:attrName>ppt_x</p:attrName>
                                          <p:attrName>ppt_y</p:attrName>
                                        </p:attrNameLst>
                                      </p:cBhvr>
                                      <p:rCtr x="52" y="6667"/>
                                    </p:animMotion>
                                  </p:childTnLst>
                                </p:cTn>
                              </p:par>
                              <p:par>
                                <p:cTn id="60" presetID="10" presetClass="entr" presetSubtype="0" fill="hold" nodeType="withEffect">
                                  <p:stCondLst>
                                    <p:cond delay="750"/>
                                  </p:stCondLst>
                                  <p:childTnLst>
                                    <p:set>
                                      <p:cBhvr>
                                        <p:cTn id="61" dur="1" fill="hold">
                                          <p:stCondLst>
                                            <p:cond delay="0"/>
                                          </p:stCondLst>
                                        </p:cTn>
                                        <p:tgtEl>
                                          <p:spTgt spid="136"/>
                                        </p:tgtEl>
                                        <p:attrNameLst>
                                          <p:attrName>style.visibility</p:attrName>
                                        </p:attrNameLst>
                                      </p:cBhvr>
                                      <p:to>
                                        <p:strVal val="visible"/>
                                      </p:to>
                                    </p:set>
                                    <p:animEffect transition="in" filter="fade">
                                      <p:cBhvr>
                                        <p:cTn id="62" dur="500"/>
                                        <p:tgtEl>
                                          <p:spTgt spid="136"/>
                                        </p:tgtEl>
                                      </p:cBhvr>
                                    </p:animEffect>
                                  </p:childTnLst>
                                </p:cTn>
                              </p:par>
                              <p:par>
                                <p:cTn id="63" presetID="42" presetClass="entr" presetSubtype="0" fill="hold" nodeType="withEffect">
                                  <p:stCondLst>
                                    <p:cond delay="750"/>
                                  </p:stCondLst>
                                  <p:childTnLst>
                                    <p:set>
                                      <p:cBhvr>
                                        <p:cTn id="64" dur="1" fill="hold">
                                          <p:stCondLst>
                                            <p:cond delay="0"/>
                                          </p:stCondLst>
                                        </p:cTn>
                                        <p:tgtEl>
                                          <p:spTgt spid="17"/>
                                        </p:tgtEl>
                                        <p:attrNameLst>
                                          <p:attrName>style.visibility</p:attrName>
                                        </p:attrNameLst>
                                      </p:cBhvr>
                                      <p:to>
                                        <p:strVal val="visible"/>
                                      </p:to>
                                    </p:set>
                                    <p:animEffect transition="in" filter="fade">
                                      <p:cBhvr>
                                        <p:cTn id="65" dur="1500"/>
                                        <p:tgtEl>
                                          <p:spTgt spid="17"/>
                                        </p:tgtEl>
                                      </p:cBhvr>
                                    </p:animEffect>
                                    <p:anim calcmode="lin" valueType="num">
                                      <p:cBhvr>
                                        <p:cTn id="66" dur="1500" fill="hold"/>
                                        <p:tgtEl>
                                          <p:spTgt spid="17"/>
                                        </p:tgtEl>
                                        <p:attrNameLst>
                                          <p:attrName>ppt_x</p:attrName>
                                        </p:attrNameLst>
                                      </p:cBhvr>
                                      <p:tavLst>
                                        <p:tav tm="0">
                                          <p:val>
                                            <p:strVal val="#ppt_x"/>
                                          </p:val>
                                        </p:tav>
                                        <p:tav tm="100000">
                                          <p:val>
                                            <p:strVal val="#ppt_x"/>
                                          </p:val>
                                        </p:tav>
                                      </p:tavLst>
                                    </p:anim>
                                    <p:anim calcmode="lin" valueType="num">
                                      <p:cBhvr>
                                        <p:cTn id="67" dur="1500" fill="hold"/>
                                        <p:tgtEl>
                                          <p:spTgt spid="17"/>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750"/>
                                  </p:stCondLst>
                                  <p:childTnLst>
                                    <p:set>
                                      <p:cBhvr>
                                        <p:cTn id="69" dur="1" fill="hold">
                                          <p:stCondLst>
                                            <p:cond delay="0"/>
                                          </p:stCondLst>
                                        </p:cTn>
                                        <p:tgtEl>
                                          <p:spTgt spid="16"/>
                                        </p:tgtEl>
                                        <p:attrNameLst>
                                          <p:attrName>style.visibility</p:attrName>
                                        </p:attrNameLst>
                                      </p:cBhvr>
                                      <p:to>
                                        <p:strVal val="visible"/>
                                      </p:to>
                                    </p:set>
                                    <p:animEffect transition="in" filter="fade">
                                      <p:cBhvr>
                                        <p:cTn id="70" dur="1500"/>
                                        <p:tgtEl>
                                          <p:spTgt spid="16"/>
                                        </p:tgtEl>
                                      </p:cBhvr>
                                    </p:animEffect>
                                    <p:anim calcmode="lin" valueType="num">
                                      <p:cBhvr>
                                        <p:cTn id="71" dur="1500" fill="hold"/>
                                        <p:tgtEl>
                                          <p:spTgt spid="16"/>
                                        </p:tgtEl>
                                        <p:attrNameLst>
                                          <p:attrName>ppt_x</p:attrName>
                                        </p:attrNameLst>
                                      </p:cBhvr>
                                      <p:tavLst>
                                        <p:tav tm="0">
                                          <p:val>
                                            <p:strVal val="#ppt_x"/>
                                          </p:val>
                                        </p:tav>
                                        <p:tav tm="100000">
                                          <p:val>
                                            <p:strVal val="#ppt_x"/>
                                          </p:val>
                                        </p:tav>
                                      </p:tavLst>
                                    </p:anim>
                                    <p:anim calcmode="lin" valueType="num">
                                      <p:cBhvr>
                                        <p:cTn id="72" dur="1500" fill="hold"/>
                                        <p:tgtEl>
                                          <p:spTgt spid="16"/>
                                        </p:tgtEl>
                                        <p:attrNameLst>
                                          <p:attrName>ppt_y</p:attrName>
                                        </p:attrNameLst>
                                      </p:cBhvr>
                                      <p:tavLst>
                                        <p:tav tm="0">
                                          <p:val>
                                            <p:strVal val="#ppt_y+.1"/>
                                          </p:val>
                                        </p:tav>
                                        <p:tav tm="100000">
                                          <p:val>
                                            <p:strVal val="#ppt_y"/>
                                          </p:val>
                                        </p:tav>
                                      </p:tavLst>
                                    </p:anim>
                                  </p:childTnLst>
                                </p:cTn>
                              </p:par>
                              <p:par>
                                <p:cTn id="73" presetID="22" presetClass="entr" presetSubtype="1" fill="hold" nodeType="withEffect">
                                  <p:stCondLst>
                                    <p:cond delay="750"/>
                                  </p:stCondLst>
                                  <p:childTnLst>
                                    <p:set>
                                      <p:cBhvr>
                                        <p:cTn id="74" dur="1" fill="hold">
                                          <p:stCondLst>
                                            <p:cond delay="0"/>
                                          </p:stCondLst>
                                        </p:cTn>
                                        <p:tgtEl>
                                          <p:spTgt spid="93"/>
                                        </p:tgtEl>
                                        <p:attrNameLst>
                                          <p:attrName>style.visibility</p:attrName>
                                        </p:attrNameLst>
                                      </p:cBhvr>
                                      <p:to>
                                        <p:strVal val="visible"/>
                                      </p:to>
                                    </p:set>
                                    <p:animEffect transition="in" filter="wipe(up)">
                                      <p:cBhvr>
                                        <p:cTn id="75" dur="1000"/>
                                        <p:tgtEl>
                                          <p:spTgt spid="93"/>
                                        </p:tgtEl>
                                      </p:cBhvr>
                                    </p:animEffect>
                                  </p:childTnLst>
                                </p:cTn>
                              </p:par>
                              <p:par>
                                <p:cTn id="76" presetID="42" presetClass="path" presetSubtype="0" accel="50000" decel="50000" fill="hold" nodeType="withEffect">
                                  <p:stCondLst>
                                    <p:cond delay="750"/>
                                  </p:stCondLst>
                                  <p:childTnLst>
                                    <p:animMotion origin="layout" path="M -1.66667E-6 -1.85185E-6 L -1.66667E-6 0.13588 " pathEditMode="relative" rAng="0" ptsTypes="AA">
                                      <p:cBhvr>
                                        <p:cTn id="77" dur="2000" fill="hold"/>
                                        <p:tgtEl>
                                          <p:spTgt spid="136"/>
                                        </p:tgtEl>
                                        <p:attrNameLst>
                                          <p:attrName>ppt_x</p:attrName>
                                          <p:attrName>ppt_y</p:attrName>
                                        </p:attrNameLst>
                                      </p:cBhvr>
                                      <p:rCtr x="0" y="6782"/>
                                    </p:animMotion>
                                  </p:childTnLst>
                                </p:cTn>
                              </p:par>
                              <p:par>
                                <p:cTn id="78" presetID="10" presetClass="entr" presetSubtype="0" fill="hold" nodeType="withEffect">
                                  <p:stCondLst>
                                    <p:cond delay="1000"/>
                                  </p:stCondLst>
                                  <p:childTnLst>
                                    <p:set>
                                      <p:cBhvr>
                                        <p:cTn id="79" dur="1" fill="hold">
                                          <p:stCondLst>
                                            <p:cond delay="0"/>
                                          </p:stCondLst>
                                        </p:cTn>
                                        <p:tgtEl>
                                          <p:spTgt spid="137"/>
                                        </p:tgtEl>
                                        <p:attrNameLst>
                                          <p:attrName>style.visibility</p:attrName>
                                        </p:attrNameLst>
                                      </p:cBhvr>
                                      <p:to>
                                        <p:strVal val="visible"/>
                                      </p:to>
                                    </p:set>
                                    <p:animEffect transition="in" filter="fade">
                                      <p:cBhvr>
                                        <p:cTn id="80" dur="500"/>
                                        <p:tgtEl>
                                          <p:spTgt spid="137"/>
                                        </p:tgtEl>
                                      </p:cBhvr>
                                    </p:animEffect>
                                  </p:childTnLst>
                                </p:cTn>
                              </p:par>
                              <p:par>
                                <p:cTn id="81" presetID="22" presetClass="entr" presetSubtype="1" fill="hold" nodeType="withEffect">
                                  <p:stCondLst>
                                    <p:cond delay="1000"/>
                                  </p:stCondLst>
                                  <p:childTnLst>
                                    <p:set>
                                      <p:cBhvr>
                                        <p:cTn id="82" dur="1" fill="hold">
                                          <p:stCondLst>
                                            <p:cond delay="0"/>
                                          </p:stCondLst>
                                        </p:cTn>
                                        <p:tgtEl>
                                          <p:spTgt spid="94"/>
                                        </p:tgtEl>
                                        <p:attrNameLst>
                                          <p:attrName>style.visibility</p:attrName>
                                        </p:attrNameLst>
                                      </p:cBhvr>
                                      <p:to>
                                        <p:strVal val="visible"/>
                                      </p:to>
                                    </p:set>
                                    <p:animEffect transition="in" filter="wipe(up)">
                                      <p:cBhvr>
                                        <p:cTn id="83" dur="1000"/>
                                        <p:tgtEl>
                                          <p:spTgt spid="94"/>
                                        </p:tgtEl>
                                      </p:cBhvr>
                                    </p:animEffect>
                                  </p:childTnLst>
                                </p:cTn>
                              </p:par>
                              <p:par>
                                <p:cTn id="84" presetID="42" presetClass="path" presetSubtype="0" accel="50000" decel="50000" fill="hold" nodeType="withEffect">
                                  <p:stCondLst>
                                    <p:cond delay="1000"/>
                                  </p:stCondLst>
                                  <p:childTnLst>
                                    <p:animMotion origin="layout" path="M -3.125E-6 -4.07407E-6 L -0.00065 0.13334 " pathEditMode="relative" rAng="0" ptsTypes="AA">
                                      <p:cBhvr>
                                        <p:cTn id="85" dur="2000" fill="hold"/>
                                        <p:tgtEl>
                                          <p:spTgt spid="137"/>
                                        </p:tgtEl>
                                        <p:attrNameLst>
                                          <p:attrName>ppt_x</p:attrName>
                                          <p:attrName>ppt_y</p:attrName>
                                        </p:attrNameLst>
                                      </p:cBhvr>
                                      <p:rCtr x="-39" y="6667"/>
                                    </p:animMotion>
                                  </p:childTnLst>
                                </p:cTn>
                              </p:par>
                              <p:par>
                                <p:cTn id="86" presetID="42" presetClass="entr" presetSubtype="0" fill="hold" nodeType="withEffect">
                                  <p:stCondLst>
                                    <p:cond delay="1000"/>
                                  </p:stCondLst>
                                  <p:childTnLst>
                                    <p:set>
                                      <p:cBhvr>
                                        <p:cTn id="87" dur="1" fill="hold">
                                          <p:stCondLst>
                                            <p:cond delay="0"/>
                                          </p:stCondLst>
                                        </p:cTn>
                                        <p:tgtEl>
                                          <p:spTgt spid="18"/>
                                        </p:tgtEl>
                                        <p:attrNameLst>
                                          <p:attrName>style.visibility</p:attrName>
                                        </p:attrNameLst>
                                      </p:cBhvr>
                                      <p:to>
                                        <p:strVal val="visible"/>
                                      </p:to>
                                    </p:set>
                                    <p:animEffect transition="in" filter="fade">
                                      <p:cBhvr>
                                        <p:cTn id="88" dur="1500"/>
                                        <p:tgtEl>
                                          <p:spTgt spid="18"/>
                                        </p:tgtEl>
                                      </p:cBhvr>
                                    </p:animEffect>
                                    <p:anim calcmode="lin" valueType="num">
                                      <p:cBhvr>
                                        <p:cTn id="89" dur="1500" fill="hold"/>
                                        <p:tgtEl>
                                          <p:spTgt spid="18"/>
                                        </p:tgtEl>
                                        <p:attrNameLst>
                                          <p:attrName>ppt_x</p:attrName>
                                        </p:attrNameLst>
                                      </p:cBhvr>
                                      <p:tavLst>
                                        <p:tav tm="0">
                                          <p:val>
                                            <p:strVal val="#ppt_x"/>
                                          </p:val>
                                        </p:tav>
                                        <p:tav tm="100000">
                                          <p:val>
                                            <p:strVal val="#ppt_x"/>
                                          </p:val>
                                        </p:tav>
                                      </p:tavLst>
                                    </p:anim>
                                    <p:anim calcmode="lin" valueType="num">
                                      <p:cBhvr>
                                        <p:cTn id="90" dur="1500" fill="hold"/>
                                        <p:tgtEl>
                                          <p:spTgt spid="18"/>
                                        </p:tgtEl>
                                        <p:attrNameLst>
                                          <p:attrName>ppt_y</p:attrName>
                                        </p:attrNameLst>
                                      </p:cBhvr>
                                      <p:tavLst>
                                        <p:tav tm="0">
                                          <p:val>
                                            <p:strVal val="#ppt_y+.1"/>
                                          </p:val>
                                        </p:tav>
                                        <p:tav tm="100000">
                                          <p:val>
                                            <p:strVal val="#ppt_y"/>
                                          </p:val>
                                        </p:tav>
                                      </p:tavLst>
                                    </p:anim>
                                  </p:childTnLst>
                                </p:cTn>
                              </p:par>
                            </p:childTnLst>
                          </p:cTn>
                        </p:par>
                        <p:par>
                          <p:cTn id="91" fill="hold">
                            <p:stCondLst>
                              <p:cond delay="4500"/>
                            </p:stCondLst>
                            <p:childTnLst>
                              <p:par>
                                <p:cTn id="92" presetID="22" presetClass="entr" presetSubtype="8" fill="hold" grpId="0" nodeType="afterEffect">
                                  <p:stCondLst>
                                    <p:cond delay="0"/>
                                  </p:stCondLst>
                                  <p:childTnLst>
                                    <p:set>
                                      <p:cBhvr>
                                        <p:cTn id="93" dur="1" fill="hold">
                                          <p:stCondLst>
                                            <p:cond delay="0"/>
                                          </p:stCondLst>
                                        </p:cTn>
                                        <p:tgtEl>
                                          <p:spTgt spid="138"/>
                                        </p:tgtEl>
                                        <p:attrNameLst>
                                          <p:attrName>style.visibility</p:attrName>
                                        </p:attrNameLst>
                                      </p:cBhvr>
                                      <p:to>
                                        <p:strVal val="visible"/>
                                      </p:to>
                                    </p:set>
                                    <p:animEffect transition="in" filter="wipe(left)">
                                      <p:cBhvr>
                                        <p:cTn id="94" dur="500"/>
                                        <p:tgtEl>
                                          <p:spTgt spid="138"/>
                                        </p:tgtEl>
                                      </p:cBhvr>
                                    </p:animEffect>
                                  </p:childTnLst>
                                </p:cTn>
                              </p:par>
                            </p:childTnLst>
                          </p:cTn>
                        </p:par>
                        <p:par>
                          <p:cTn id="95" fill="hold">
                            <p:stCondLst>
                              <p:cond delay="5000"/>
                            </p:stCondLst>
                            <p:childTnLst>
                              <p:par>
                                <p:cTn id="96" presetID="10" presetClass="entr" presetSubtype="0" fill="hold" grpId="0" nodeType="afterEffect">
                                  <p:stCondLst>
                                    <p:cond delay="0"/>
                                  </p:stCondLst>
                                  <p:childTnLst>
                                    <p:set>
                                      <p:cBhvr>
                                        <p:cTn id="97" dur="1" fill="hold">
                                          <p:stCondLst>
                                            <p:cond delay="0"/>
                                          </p:stCondLst>
                                        </p:cTn>
                                        <p:tgtEl>
                                          <p:spTgt spid="139"/>
                                        </p:tgtEl>
                                        <p:attrNameLst>
                                          <p:attrName>style.visibility</p:attrName>
                                        </p:attrNameLst>
                                      </p:cBhvr>
                                      <p:to>
                                        <p:strVal val="visible"/>
                                      </p:to>
                                    </p:set>
                                    <p:animEffect transition="in" filter="fade">
                                      <p:cBhvr>
                                        <p:cTn id="98" dur="500"/>
                                        <p:tgtEl>
                                          <p:spTgt spid="139"/>
                                        </p:tgtEl>
                                      </p:cBhvr>
                                    </p:animEffect>
                                  </p:childTnLst>
                                </p:cTn>
                              </p:par>
                            </p:childTnLst>
                          </p:cTn>
                        </p:par>
                        <p:par>
                          <p:cTn id="99" fill="hold">
                            <p:stCondLst>
                              <p:cond delay="5500"/>
                            </p:stCondLst>
                            <p:childTnLst>
                              <p:par>
                                <p:cTn id="100" presetID="22" presetClass="entr" presetSubtype="8" fill="hold" grpId="0" nodeType="afterEffect">
                                  <p:stCondLst>
                                    <p:cond delay="0"/>
                                  </p:stCondLst>
                                  <p:childTnLst>
                                    <p:set>
                                      <p:cBhvr>
                                        <p:cTn id="101" dur="1" fill="hold">
                                          <p:stCondLst>
                                            <p:cond delay="0"/>
                                          </p:stCondLst>
                                        </p:cTn>
                                        <p:tgtEl>
                                          <p:spTgt spid="142"/>
                                        </p:tgtEl>
                                        <p:attrNameLst>
                                          <p:attrName>style.visibility</p:attrName>
                                        </p:attrNameLst>
                                      </p:cBhvr>
                                      <p:to>
                                        <p:strVal val="visible"/>
                                      </p:to>
                                    </p:set>
                                    <p:animEffect transition="in" filter="wipe(left)">
                                      <p:cBhvr>
                                        <p:cTn id="102" dur="500"/>
                                        <p:tgtEl>
                                          <p:spTgt spid="142"/>
                                        </p:tgtEl>
                                      </p:cBhvr>
                                    </p:animEffect>
                                  </p:childTnLst>
                                </p:cTn>
                              </p:par>
                            </p:childTnLst>
                          </p:cTn>
                        </p:par>
                        <p:par>
                          <p:cTn id="103" fill="hold">
                            <p:stCondLst>
                              <p:cond delay="6000"/>
                            </p:stCondLst>
                            <p:childTnLst>
                              <p:par>
                                <p:cTn id="104" presetID="10" presetClass="entr" presetSubtype="0" fill="hold" grpId="0" nodeType="afterEffect">
                                  <p:stCondLst>
                                    <p:cond delay="0"/>
                                  </p:stCondLst>
                                  <p:childTnLst>
                                    <p:set>
                                      <p:cBhvr>
                                        <p:cTn id="105" dur="1" fill="hold">
                                          <p:stCondLst>
                                            <p:cond delay="0"/>
                                          </p:stCondLst>
                                        </p:cTn>
                                        <p:tgtEl>
                                          <p:spTgt spid="143"/>
                                        </p:tgtEl>
                                        <p:attrNameLst>
                                          <p:attrName>style.visibility</p:attrName>
                                        </p:attrNameLst>
                                      </p:cBhvr>
                                      <p:to>
                                        <p:strVal val="visible"/>
                                      </p:to>
                                    </p:set>
                                    <p:animEffect transition="in" filter="fade">
                                      <p:cBhvr>
                                        <p:cTn id="106" dur="500"/>
                                        <p:tgtEl>
                                          <p:spTgt spid="143"/>
                                        </p:tgtEl>
                                      </p:cBhvr>
                                    </p:animEffect>
                                  </p:childTnLst>
                                </p:cTn>
                              </p:par>
                            </p:childTnLst>
                          </p:cTn>
                        </p:par>
                        <p:par>
                          <p:cTn id="107" fill="hold">
                            <p:stCondLst>
                              <p:cond delay="6500"/>
                            </p:stCondLst>
                            <p:childTnLst>
                              <p:par>
                                <p:cTn id="108" presetID="22" presetClass="entr" presetSubtype="8" fill="hold" grpId="0" nodeType="afterEffect">
                                  <p:stCondLst>
                                    <p:cond delay="0"/>
                                  </p:stCondLst>
                                  <p:childTnLst>
                                    <p:set>
                                      <p:cBhvr>
                                        <p:cTn id="109" dur="1" fill="hold">
                                          <p:stCondLst>
                                            <p:cond delay="0"/>
                                          </p:stCondLst>
                                        </p:cTn>
                                        <p:tgtEl>
                                          <p:spTgt spid="144"/>
                                        </p:tgtEl>
                                        <p:attrNameLst>
                                          <p:attrName>style.visibility</p:attrName>
                                        </p:attrNameLst>
                                      </p:cBhvr>
                                      <p:to>
                                        <p:strVal val="visible"/>
                                      </p:to>
                                    </p:set>
                                    <p:animEffect transition="in" filter="wipe(left)">
                                      <p:cBhvr>
                                        <p:cTn id="110" dur="500"/>
                                        <p:tgtEl>
                                          <p:spTgt spid="144"/>
                                        </p:tgtEl>
                                      </p:cBhvr>
                                    </p:animEffect>
                                  </p:childTnLst>
                                </p:cTn>
                              </p:par>
                            </p:childTnLst>
                          </p:cTn>
                        </p:par>
                        <p:par>
                          <p:cTn id="111" fill="hold">
                            <p:stCondLst>
                              <p:cond delay="7000"/>
                            </p:stCondLst>
                            <p:childTnLst>
                              <p:par>
                                <p:cTn id="112" presetID="10" presetClass="entr" presetSubtype="0" fill="hold" grpId="0" nodeType="afterEffect">
                                  <p:stCondLst>
                                    <p:cond delay="0"/>
                                  </p:stCondLst>
                                  <p:childTnLst>
                                    <p:set>
                                      <p:cBhvr>
                                        <p:cTn id="113" dur="1" fill="hold">
                                          <p:stCondLst>
                                            <p:cond delay="0"/>
                                          </p:stCondLst>
                                        </p:cTn>
                                        <p:tgtEl>
                                          <p:spTgt spid="145"/>
                                        </p:tgtEl>
                                        <p:attrNameLst>
                                          <p:attrName>style.visibility</p:attrName>
                                        </p:attrNameLst>
                                      </p:cBhvr>
                                      <p:to>
                                        <p:strVal val="visible"/>
                                      </p:to>
                                    </p:set>
                                    <p:animEffect transition="in" filter="fade">
                                      <p:cBhvr>
                                        <p:cTn id="114" dur="500"/>
                                        <p:tgtEl>
                                          <p:spTgt spid="145"/>
                                        </p:tgtEl>
                                      </p:cBhvr>
                                    </p:animEffect>
                                  </p:childTnLst>
                                </p:cTn>
                              </p:par>
                            </p:childTnLst>
                          </p:cTn>
                        </p:par>
                        <p:par>
                          <p:cTn id="115" fill="hold">
                            <p:stCondLst>
                              <p:cond delay="7500"/>
                            </p:stCondLst>
                            <p:childTnLst>
                              <p:par>
                                <p:cTn id="116" presetID="22" presetClass="entr" presetSubtype="8" fill="hold" grpId="0" nodeType="afterEffect">
                                  <p:stCondLst>
                                    <p:cond delay="0"/>
                                  </p:stCondLst>
                                  <p:childTnLst>
                                    <p:set>
                                      <p:cBhvr>
                                        <p:cTn id="117" dur="1" fill="hold">
                                          <p:stCondLst>
                                            <p:cond delay="0"/>
                                          </p:stCondLst>
                                        </p:cTn>
                                        <p:tgtEl>
                                          <p:spTgt spid="146"/>
                                        </p:tgtEl>
                                        <p:attrNameLst>
                                          <p:attrName>style.visibility</p:attrName>
                                        </p:attrNameLst>
                                      </p:cBhvr>
                                      <p:to>
                                        <p:strVal val="visible"/>
                                      </p:to>
                                    </p:set>
                                    <p:animEffect transition="in" filter="wipe(left)">
                                      <p:cBhvr>
                                        <p:cTn id="118" dur="500"/>
                                        <p:tgtEl>
                                          <p:spTgt spid="146"/>
                                        </p:tgtEl>
                                      </p:cBhvr>
                                    </p:animEffect>
                                  </p:childTnLst>
                                </p:cTn>
                              </p:par>
                            </p:childTnLst>
                          </p:cTn>
                        </p:par>
                        <p:par>
                          <p:cTn id="119" fill="hold">
                            <p:stCondLst>
                              <p:cond delay="8000"/>
                            </p:stCondLst>
                            <p:childTnLst>
                              <p:par>
                                <p:cTn id="120" presetID="10" presetClass="entr" presetSubtype="0" fill="hold" grpId="0" nodeType="afterEffect">
                                  <p:stCondLst>
                                    <p:cond delay="0"/>
                                  </p:stCondLst>
                                  <p:childTnLst>
                                    <p:set>
                                      <p:cBhvr>
                                        <p:cTn id="121" dur="1" fill="hold">
                                          <p:stCondLst>
                                            <p:cond delay="0"/>
                                          </p:stCondLst>
                                        </p:cTn>
                                        <p:tgtEl>
                                          <p:spTgt spid="147"/>
                                        </p:tgtEl>
                                        <p:attrNameLst>
                                          <p:attrName>style.visibility</p:attrName>
                                        </p:attrNameLst>
                                      </p:cBhvr>
                                      <p:to>
                                        <p:strVal val="visible"/>
                                      </p:to>
                                    </p:set>
                                    <p:animEffect transition="in" filter="fade">
                                      <p:cBhvr>
                                        <p:cTn id="122" dur="500"/>
                                        <p:tgtEl>
                                          <p:spTgt spid="147"/>
                                        </p:tgtEl>
                                      </p:cBhvr>
                                    </p:animEffect>
                                  </p:childTnLst>
                                </p:cTn>
                              </p:par>
                            </p:childTnLst>
                          </p:cTn>
                        </p:par>
                        <p:par>
                          <p:cTn id="123" fill="hold">
                            <p:stCondLst>
                              <p:cond delay="8500"/>
                            </p:stCondLst>
                            <p:childTnLst>
                              <p:par>
                                <p:cTn id="124" presetID="22" presetClass="entr" presetSubtype="8" fill="hold" grpId="0" nodeType="afterEffect">
                                  <p:stCondLst>
                                    <p:cond delay="0"/>
                                  </p:stCondLst>
                                  <p:childTnLst>
                                    <p:set>
                                      <p:cBhvr>
                                        <p:cTn id="125" dur="1" fill="hold">
                                          <p:stCondLst>
                                            <p:cond delay="0"/>
                                          </p:stCondLst>
                                        </p:cTn>
                                        <p:tgtEl>
                                          <p:spTgt spid="148"/>
                                        </p:tgtEl>
                                        <p:attrNameLst>
                                          <p:attrName>style.visibility</p:attrName>
                                        </p:attrNameLst>
                                      </p:cBhvr>
                                      <p:to>
                                        <p:strVal val="visible"/>
                                      </p:to>
                                    </p:set>
                                    <p:animEffect transition="in" filter="wipe(left)">
                                      <p:cBhvr>
                                        <p:cTn id="126" dur="500"/>
                                        <p:tgtEl>
                                          <p:spTgt spid="148"/>
                                        </p:tgtEl>
                                      </p:cBhvr>
                                    </p:animEffect>
                                  </p:childTnLst>
                                </p:cTn>
                              </p:par>
                            </p:childTnLst>
                          </p:cTn>
                        </p:par>
                        <p:par>
                          <p:cTn id="127" fill="hold">
                            <p:stCondLst>
                              <p:cond delay="9000"/>
                            </p:stCondLst>
                            <p:childTnLst>
                              <p:par>
                                <p:cTn id="128" presetID="10" presetClass="entr" presetSubtype="0" fill="hold" grpId="0" nodeType="afterEffect">
                                  <p:stCondLst>
                                    <p:cond delay="0"/>
                                  </p:stCondLst>
                                  <p:childTnLst>
                                    <p:set>
                                      <p:cBhvr>
                                        <p:cTn id="129" dur="1" fill="hold">
                                          <p:stCondLst>
                                            <p:cond delay="0"/>
                                          </p:stCondLst>
                                        </p:cTn>
                                        <p:tgtEl>
                                          <p:spTgt spid="149"/>
                                        </p:tgtEl>
                                        <p:attrNameLst>
                                          <p:attrName>style.visibility</p:attrName>
                                        </p:attrNameLst>
                                      </p:cBhvr>
                                      <p:to>
                                        <p:strVal val="visible"/>
                                      </p:to>
                                    </p:set>
                                    <p:animEffect transition="in" filter="fade">
                                      <p:cBhvr>
                                        <p:cTn id="130"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P spid="142" grpId="0"/>
      <p:bldP spid="143" grpId="0"/>
      <p:bldP spid="144" grpId="0"/>
      <p:bldP spid="145" grpId="0"/>
      <p:bldP spid="146" grpId="0"/>
      <p:bldP spid="147" grpId="0"/>
      <p:bldP spid="148" grpId="0"/>
      <p:bldP spid="14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Model Sample</a:t>
            </a:r>
          </a:p>
        </p:txBody>
      </p:sp>
      <p:grpSp>
        <p:nvGrpSpPr>
          <p:cNvPr id="38" name="Group 37"/>
          <p:cNvGrpSpPr/>
          <p:nvPr/>
        </p:nvGrpSpPr>
        <p:grpSpPr>
          <a:xfrm>
            <a:off x="4226621" y="2110154"/>
            <a:ext cx="3738758" cy="3376245"/>
            <a:chOff x="4226621" y="2426677"/>
            <a:chExt cx="3738758" cy="3376245"/>
          </a:xfrm>
        </p:grpSpPr>
        <p:grpSp>
          <p:nvGrpSpPr>
            <p:cNvPr id="23" name="Group 22"/>
            <p:cNvGrpSpPr/>
            <p:nvPr/>
          </p:nvGrpSpPr>
          <p:grpSpPr>
            <a:xfrm>
              <a:off x="4226621" y="2426677"/>
              <a:ext cx="3738758" cy="3376245"/>
              <a:chOff x="4032249" y="2085976"/>
              <a:chExt cx="4125913" cy="3725861"/>
            </a:xfrm>
            <a:effectLst>
              <a:outerShdw blurRad="342900" dist="317500" dir="5400000" sx="90000" sy="-19000" rotWithShape="0">
                <a:prstClr val="black">
                  <a:alpha val="24000"/>
                </a:prstClr>
              </a:outerShdw>
            </a:effectLst>
          </p:grpSpPr>
          <p:sp>
            <p:nvSpPr>
              <p:cNvPr id="16" name="Freeform 14"/>
              <p:cNvSpPr>
                <a:spLocks/>
              </p:cNvSpPr>
              <p:nvPr/>
            </p:nvSpPr>
            <p:spPr bwMode="auto">
              <a:xfrm>
                <a:off x="4032249" y="3692525"/>
                <a:ext cx="3208338" cy="2119312"/>
              </a:xfrm>
              <a:custGeom>
                <a:avLst/>
                <a:gdLst>
                  <a:gd name="T0" fmla="*/ 37 w 1723"/>
                  <a:gd name="T1" fmla="*/ 721 h 1138"/>
                  <a:gd name="T2" fmla="*/ 451 w 1723"/>
                  <a:gd name="T3" fmla="*/ 0 h 1138"/>
                  <a:gd name="T4" fmla="*/ 451 w 1723"/>
                  <a:gd name="T5" fmla="*/ 0 h 1138"/>
                  <a:gd name="T6" fmla="*/ 634 w 1723"/>
                  <a:gd name="T7" fmla="*/ 605 h 1138"/>
                  <a:gd name="T8" fmla="*/ 1330 w 1723"/>
                  <a:gd name="T9" fmla="*/ 579 h 1138"/>
                  <a:gd name="T10" fmla="*/ 1446 w 1723"/>
                  <a:gd name="T11" fmla="*/ 325 h 1138"/>
                  <a:gd name="T12" fmla="*/ 1277 w 1723"/>
                  <a:gd name="T13" fmla="*/ 32 h 1138"/>
                  <a:gd name="T14" fmla="*/ 1071 w 1723"/>
                  <a:gd name="T15" fmla="*/ 1138 h 1138"/>
                  <a:gd name="T16" fmla="*/ 1071 w 1723"/>
                  <a:gd name="T17" fmla="*/ 1138 h 1138"/>
                  <a:gd name="T18" fmla="*/ 279 w 1723"/>
                  <a:gd name="T19" fmla="*/ 1138 h 1138"/>
                  <a:gd name="T20" fmla="*/ 0 w 1723"/>
                  <a:gd name="T21" fmla="*/ 860 h 1138"/>
                  <a:gd name="T22" fmla="*/ 37 w 1723"/>
                  <a:gd name="T23" fmla="*/ 721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3" h="1138">
                    <a:moveTo>
                      <a:pt x="37" y="721"/>
                    </a:moveTo>
                    <a:cubicBezTo>
                      <a:pt x="451" y="0"/>
                      <a:pt x="451" y="0"/>
                      <a:pt x="451" y="0"/>
                    </a:cubicBezTo>
                    <a:cubicBezTo>
                      <a:pt x="451" y="0"/>
                      <a:pt x="451" y="0"/>
                      <a:pt x="451" y="0"/>
                    </a:cubicBezTo>
                    <a:cubicBezTo>
                      <a:pt x="342" y="265"/>
                      <a:pt x="450" y="484"/>
                      <a:pt x="634" y="605"/>
                    </a:cubicBezTo>
                    <a:cubicBezTo>
                      <a:pt x="828" y="733"/>
                      <a:pt x="1106" y="750"/>
                      <a:pt x="1330" y="579"/>
                    </a:cubicBezTo>
                    <a:cubicBezTo>
                      <a:pt x="1401" y="517"/>
                      <a:pt x="1446" y="426"/>
                      <a:pt x="1446" y="325"/>
                    </a:cubicBezTo>
                    <a:cubicBezTo>
                      <a:pt x="1446" y="196"/>
                      <a:pt x="1378" y="96"/>
                      <a:pt x="1277" y="32"/>
                    </a:cubicBezTo>
                    <a:cubicBezTo>
                      <a:pt x="1723" y="311"/>
                      <a:pt x="1648" y="1131"/>
                      <a:pt x="1071" y="1138"/>
                    </a:cubicBezTo>
                    <a:cubicBezTo>
                      <a:pt x="1071" y="1138"/>
                      <a:pt x="1071" y="1138"/>
                      <a:pt x="1071" y="1138"/>
                    </a:cubicBezTo>
                    <a:cubicBezTo>
                      <a:pt x="279" y="1138"/>
                      <a:pt x="279" y="1138"/>
                      <a:pt x="279" y="1138"/>
                    </a:cubicBezTo>
                    <a:cubicBezTo>
                      <a:pt x="125" y="1138"/>
                      <a:pt x="0" y="1014"/>
                      <a:pt x="0" y="860"/>
                    </a:cubicBezTo>
                    <a:cubicBezTo>
                      <a:pt x="0" y="809"/>
                      <a:pt x="13" y="762"/>
                      <a:pt x="37" y="721"/>
                    </a:cubicBezTo>
                    <a:close/>
                  </a:path>
                </a:pathLst>
              </a:custGeom>
              <a:solidFill>
                <a:schemeClr val="bg1">
                  <a:alpha val="4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4451349" y="2085976"/>
                <a:ext cx="2860675" cy="3284539"/>
              </a:xfrm>
              <a:custGeom>
                <a:avLst/>
                <a:gdLst>
                  <a:gd name="T0" fmla="*/ 226 w 1537"/>
                  <a:gd name="T1" fmla="*/ 862 h 1764"/>
                  <a:gd name="T2" fmla="*/ 640 w 1537"/>
                  <a:gd name="T3" fmla="*/ 141 h 1764"/>
                  <a:gd name="T4" fmla="*/ 883 w 1537"/>
                  <a:gd name="T5" fmla="*/ 0 h 1764"/>
                  <a:gd name="T6" fmla="*/ 1123 w 1537"/>
                  <a:gd name="T7" fmla="*/ 136 h 1764"/>
                  <a:gd name="T8" fmla="*/ 1537 w 1537"/>
                  <a:gd name="T9" fmla="*/ 857 h 1764"/>
                  <a:gd name="T10" fmla="*/ 1537 w 1537"/>
                  <a:gd name="T11" fmla="*/ 857 h 1764"/>
                  <a:gd name="T12" fmla="*/ 545 w 1537"/>
                  <a:gd name="T13" fmla="*/ 1188 h 1764"/>
                  <a:gd name="T14" fmla="*/ 883 w 1537"/>
                  <a:gd name="T15" fmla="*/ 1525 h 1764"/>
                  <a:gd name="T16" fmla="*/ 1094 w 1537"/>
                  <a:gd name="T17" fmla="*/ 1451 h 1764"/>
                  <a:gd name="T18" fmla="*/ 226 w 1537"/>
                  <a:gd name="T19" fmla="*/ 863 h 1764"/>
                  <a:gd name="T20" fmla="*/ 226 w 1537"/>
                  <a:gd name="T21" fmla="*/ 862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7" h="1764">
                    <a:moveTo>
                      <a:pt x="226" y="862"/>
                    </a:moveTo>
                    <a:cubicBezTo>
                      <a:pt x="640" y="141"/>
                      <a:pt x="640" y="141"/>
                      <a:pt x="640" y="141"/>
                    </a:cubicBezTo>
                    <a:cubicBezTo>
                      <a:pt x="688" y="57"/>
                      <a:pt x="779" y="0"/>
                      <a:pt x="883" y="0"/>
                    </a:cubicBezTo>
                    <a:cubicBezTo>
                      <a:pt x="985" y="0"/>
                      <a:pt x="1074" y="55"/>
                      <a:pt x="1123" y="136"/>
                    </a:cubicBezTo>
                    <a:cubicBezTo>
                      <a:pt x="1537" y="857"/>
                      <a:pt x="1537" y="857"/>
                      <a:pt x="1537" y="857"/>
                    </a:cubicBezTo>
                    <a:cubicBezTo>
                      <a:pt x="1537" y="857"/>
                      <a:pt x="1537" y="857"/>
                      <a:pt x="1537" y="857"/>
                    </a:cubicBezTo>
                    <a:cubicBezTo>
                      <a:pt x="1244" y="356"/>
                      <a:pt x="545" y="671"/>
                      <a:pt x="545" y="1188"/>
                    </a:cubicBezTo>
                    <a:cubicBezTo>
                      <a:pt x="545" y="1374"/>
                      <a:pt x="696" y="1525"/>
                      <a:pt x="883" y="1525"/>
                    </a:cubicBezTo>
                    <a:cubicBezTo>
                      <a:pt x="963" y="1525"/>
                      <a:pt x="1036" y="1498"/>
                      <a:pt x="1094" y="1451"/>
                    </a:cubicBezTo>
                    <a:cubicBezTo>
                      <a:pt x="681" y="1764"/>
                      <a:pt x="0" y="1400"/>
                      <a:pt x="226" y="863"/>
                    </a:cubicBezTo>
                    <a:lnTo>
                      <a:pt x="226" y="862"/>
                    </a:lnTo>
                    <a:close/>
                  </a:path>
                </a:pathLst>
              </a:custGeom>
              <a:solidFill>
                <a:schemeClr val="bg1">
                  <a:alpha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6"/>
              <p:cNvSpPr>
                <a:spLocks/>
              </p:cNvSpPr>
              <p:nvPr/>
            </p:nvSpPr>
            <p:spPr bwMode="auto">
              <a:xfrm>
                <a:off x="5465762" y="2749550"/>
                <a:ext cx="2692400" cy="3062287"/>
              </a:xfrm>
              <a:custGeom>
                <a:avLst/>
                <a:gdLst>
                  <a:gd name="T0" fmla="*/ 992 w 1446"/>
                  <a:gd name="T1" fmla="*/ 501 h 1645"/>
                  <a:gd name="T2" fmla="*/ 1409 w 1446"/>
                  <a:gd name="T3" fmla="*/ 1228 h 1645"/>
                  <a:gd name="T4" fmla="*/ 1446 w 1446"/>
                  <a:gd name="T5" fmla="*/ 1367 h 1645"/>
                  <a:gd name="T6" fmla="*/ 1167 w 1446"/>
                  <a:gd name="T7" fmla="*/ 1645 h 1645"/>
                  <a:gd name="T8" fmla="*/ 294 w 1446"/>
                  <a:gd name="T9" fmla="*/ 1645 h 1645"/>
                  <a:gd name="T10" fmla="*/ 507 w 1446"/>
                  <a:gd name="T11" fmla="*/ 539 h 1645"/>
                  <a:gd name="T12" fmla="*/ 338 w 1446"/>
                  <a:gd name="T13" fmla="*/ 494 h 1645"/>
                  <a:gd name="T14" fmla="*/ 0 w 1446"/>
                  <a:gd name="T15" fmla="*/ 832 h 1645"/>
                  <a:gd name="T16" fmla="*/ 992 w 1446"/>
                  <a:gd name="T17" fmla="*/ 50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6" h="1645">
                    <a:moveTo>
                      <a:pt x="992" y="501"/>
                    </a:moveTo>
                    <a:cubicBezTo>
                      <a:pt x="1409" y="1228"/>
                      <a:pt x="1409" y="1228"/>
                      <a:pt x="1409" y="1228"/>
                    </a:cubicBezTo>
                    <a:cubicBezTo>
                      <a:pt x="1432" y="1269"/>
                      <a:pt x="1446" y="1316"/>
                      <a:pt x="1446" y="1367"/>
                    </a:cubicBezTo>
                    <a:cubicBezTo>
                      <a:pt x="1446" y="1521"/>
                      <a:pt x="1321" y="1645"/>
                      <a:pt x="1167" y="1645"/>
                    </a:cubicBezTo>
                    <a:cubicBezTo>
                      <a:pt x="294" y="1645"/>
                      <a:pt x="294" y="1645"/>
                      <a:pt x="294" y="1645"/>
                    </a:cubicBezTo>
                    <a:cubicBezTo>
                      <a:pt x="877" y="1645"/>
                      <a:pt x="955" y="819"/>
                      <a:pt x="507" y="539"/>
                    </a:cubicBezTo>
                    <a:cubicBezTo>
                      <a:pt x="457" y="510"/>
                      <a:pt x="399" y="494"/>
                      <a:pt x="338" y="494"/>
                    </a:cubicBezTo>
                    <a:cubicBezTo>
                      <a:pt x="151" y="494"/>
                      <a:pt x="0" y="645"/>
                      <a:pt x="0" y="832"/>
                    </a:cubicBezTo>
                    <a:cubicBezTo>
                      <a:pt x="0" y="315"/>
                      <a:pt x="699" y="0"/>
                      <a:pt x="992" y="501"/>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5435600" y="2749550"/>
                <a:ext cx="1876425" cy="1549400"/>
              </a:xfrm>
              <a:custGeom>
                <a:avLst/>
                <a:gdLst>
                  <a:gd name="T0" fmla="*/ 16 w 1008"/>
                  <a:gd name="T1" fmla="*/ 832 h 832"/>
                  <a:gd name="T2" fmla="*/ 1008 w 1008"/>
                  <a:gd name="T3" fmla="*/ 501 h 832"/>
                  <a:gd name="T4" fmla="*/ 16 w 1008"/>
                  <a:gd name="T5" fmla="*/ 832 h 832"/>
                </a:gdLst>
                <a:ahLst/>
                <a:cxnLst>
                  <a:cxn ang="0">
                    <a:pos x="T0" y="T1"/>
                  </a:cxn>
                  <a:cxn ang="0">
                    <a:pos x="T2" y="T3"/>
                  </a:cxn>
                  <a:cxn ang="0">
                    <a:pos x="T4" y="T5"/>
                  </a:cxn>
                </a:cxnLst>
                <a:rect l="0" t="0" r="r" b="b"/>
                <a:pathLst>
                  <a:path w="1008" h="832">
                    <a:moveTo>
                      <a:pt x="16" y="832"/>
                    </a:moveTo>
                    <a:cubicBezTo>
                      <a:pt x="16" y="315"/>
                      <a:pt x="715" y="0"/>
                      <a:pt x="1008" y="501"/>
                    </a:cubicBezTo>
                    <a:cubicBezTo>
                      <a:pt x="715" y="1"/>
                      <a:pt x="0" y="253"/>
                      <a:pt x="16" y="832"/>
                    </a:cubicBezTo>
                    <a:close/>
                  </a:path>
                </a:pathLst>
              </a:custGeom>
              <a:solidFill>
                <a:srgbClr val="7ECBF2"/>
              </a:solidFill>
              <a:ln>
                <a:noFill/>
              </a:ln>
              <a:effectLst>
                <a:outerShdw blurRad="127000" dist="38100" dir="2700000" algn="tl"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4486275" y="3670300"/>
                <a:ext cx="1747838" cy="1622425"/>
              </a:xfrm>
              <a:custGeom>
                <a:avLst/>
                <a:gdLst>
                  <a:gd name="T0" fmla="*/ 939 w 939"/>
                  <a:gd name="T1" fmla="*/ 677 h 871"/>
                  <a:gd name="T2" fmla="*/ 214 w 939"/>
                  <a:gd name="T3" fmla="*/ 0 h 871"/>
                  <a:gd name="T4" fmla="*/ 939 w 939"/>
                  <a:gd name="T5" fmla="*/ 677 h 871"/>
                </a:gdLst>
                <a:ahLst/>
                <a:cxnLst>
                  <a:cxn ang="0">
                    <a:pos x="T0" y="T1"/>
                  </a:cxn>
                  <a:cxn ang="0">
                    <a:pos x="T2" y="T3"/>
                  </a:cxn>
                  <a:cxn ang="0">
                    <a:pos x="T4" y="T5"/>
                  </a:cxn>
                </a:cxnLst>
                <a:rect l="0" t="0" r="r" b="b"/>
                <a:pathLst>
                  <a:path w="939" h="871">
                    <a:moveTo>
                      <a:pt x="939" y="677"/>
                    </a:moveTo>
                    <a:cubicBezTo>
                      <a:pt x="419" y="871"/>
                      <a:pt x="0" y="457"/>
                      <a:pt x="214" y="0"/>
                    </a:cubicBezTo>
                    <a:cubicBezTo>
                      <a:pt x="37" y="499"/>
                      <a:pt x="468" y="810"/>
                      <a:pt x="939" y="677"/>
                    </a:cubicBezTo>
                    <a:close/>
                  </a:path>
                </a:pathLst>
              </a:custGeom>
              <a:solidFill>
                <a:srgbClr val="E2F7CA"/>
              </a:solidFill>
              <a:ln>
                <a:noFill/>
              </a:ln>
              <a:effectLst>
                <a:outerShdw blurRad="127000" dist="38100" dir="16200000"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6013450" y="3752850"/>
                <a:ext cx="1298575" cy="2058987"/>
              </a:xfrm>
              <a:custGeom>
                <a:avLst/>
                <a:gdLst>
                  <a:gd name="T0" fmla="*/ 0 w 698"/>
                  <a:gd name="T1" fmla="*/ 1106 h 1106"/>
                  <a:gd name="T2" fmla="*/ 213 w 698"/>
                  <a:gd name="T3" fmla="*/ 0 h 1106"/>
                  <a:gd name="T4" fmla="*/ 0 w 698"/>
                  <a:gd name="T5" fmla="*/ 1106 h 1106"/>
                </a:gdLst>
                <a:ahLst/>
                <a:cxnLst>
                  <a:cxn ang="0">
                    <a:pos x="T0" y="T1"/>
                  </a:cxn>
                  <a:cxn ang="0">
                    <a:pos x="T2" y="T3"/>
                  </a:cxn>
                  <a:cxn ang="0">
                    <a:pos x="T4" y="T5"/>
                  </a:cxn>
                </a:cxnLst>
                <a:rect l="0" t="0" r="r" b="b"/>
                <a:pathLst>
                  <a:path w="698" h="1106">
                    <a:moveTo>
                      <a:pt x="0" y="1106"/>
                    </a:moveTo>
                    <a:cubicBezTo>
                      <a:pt x="583" y="1106"/>
                      <a:pt x="661" y="280"/>
                      <a:pt x="213" y="0"/>
                    </a:cubicBezTo>
                    <a:cubicBezTo>
                      <a:pt x="698" y="280"/>
                      <a:pt x="610" y="1106"/>
                      <a:pt x="0" y="1106"/>
                    </a:cubicBezTo>
                    <a:close/>
                  </a:path>
                </a:pathLst>
              </a:custGeom>
              <a:solidFill>
                <a:srgbClr val="FFDDC4"/>
              </a:solidFill>
              <a:ln>
                <a:noFill/>
              </a:ln>
              <a:effectLst>
                <a:outerShdw blurRad="127000" dist="38100" dir="8100000" algn="tr"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4" name="TextBox 23"/>
            <p:cNvSpPr txBox="1"/>
            <p:nvPr/>
          </p:nvSpPr>
          <p:spPr>
            <a:xfrm rot="18033840">
              <a:off x="4801672" y="3509682"/>
              <a:ext cx="1199559" cy="523220"/>
            </a:xfrm>
            <a:prstGeom prst="rect">
              <a:avLst/>
            </a:prstGeom>
            <a:noFill/>
          </p:spPr>
          <p:txBody>
            <a:bodyPr wrap="none" rtlCol="0">
              <a:spAutoFit/>
            </a:bodyPr>
            <a:lstStyle/>
            <a:p>
              <a:r>
                <a:rPr lang="en-US" sz="2800" dirty="0">
                  <a:solidFill>
                    <a:schemeClr val="bg1"/>
                  </a:solidFill>
                </a:rPr>
                <a:t>01</a:t>
              </a:r>
              <a:r>
                <a:rPr lang="en-US" dirty="0">
                  <a:solidFill>
                    <a:schemeClr val="bg1"/>
                  </a:solidFill>
                </a:rPr>
                <a:t> Lorem</a:t>
              </a:r>
            </a:p>
          </p:txBody>
        </p:sp>
        <p:sp>
          <p:nvSpPr>
            <p:cNvPr id="25" name="TextBox 24"/>
            <p:cNvSpPr txBox="1"/>
            <p:nvPr/>
          </p:nvSpPr>
          <p:spPr>
            <a:xfrm rot="3667932">
              <a:off x="6553778" y="3979333"/>
              <a:ext cx="1199559" cy="523220"/>
            </a:xfrm>
            <a:prstGeom prst="rect">
              <a:avLst/>
            </a:prstGeom>
            <a:noFill/>
          </p:spPr>
          <p:txBody>
            <a:bodyPr wrap="none" rtlCol="0">
              <a:spAutoFit/>
            </a:bodyPr>
            <a:lstStyle/>
            <a:p>
              <a:r>
                <a:rPr lang="en-US" sz="2800">
                  <a:solidFill>
                    <a:schemeClr val="bg1"/>
                  </a:solidFill>
                </a:rPr>
                <a:t>02</a:t>
              </a:r>
              <a:r>
                <a:rPr lang="en-US">
                  <a:solidFill>
                    <a:schemeClr val="bg1"/>
                  </a:solidFill>
                </a:rPr>
                <a:t> Lorem</a:t>
              </a:r>
            </a:p>
          </p:txBody>
        </p:sp>
        <p:sp>
          <p:nvSpPr>
            <p:cNvPr id="26" name="TextBox 25"/>
            <p:cNvSpPr txBox="1"/>
            <p:nvPr/>
          </p:nvSpPr>
          <p:spPr>
            <a:xfrm rot="10800000">
              <a:off x="5028682" y="5258442"/>
              <a:ext cx="1199559" cy="523220"/>
            </a:xfrm>
            <a:prstGeom prst="rect">
              <a:avLst/>
            </a:prstGeom>
            <a:noFill/>
          </p:spPr>
          <p:txBody>
            <a:bodyPr wrap="none" rtlCol="0">
              <a:spAutoFit/>
            </a:bodyPr>
            <a:lstStyle/>
            <a:p>
              <a:r>
                <a:rPr lang="en-US" sz="2800">
                  <a:solidFill>
                    <a:schemeClr val="bg1"/>
                  </a:solidFill>
                </a:rPr>
                <a:t>03</a:t>
              </a:r>
              <a:r>
                <a:rPr lang="en-US">
                  <a:solidFill>
                    <a:schemeClr val="bg1"/>
                  </a:solidFill>
                </a:rPr>
                <a:t> Lorem</a:t>
              </a:r>
            </a:p>
          </p:txBody>
        </p:sp>
        <p:grpSp>
          <p:nvGrpSpPr>
            <p:cNvPr id="27" name="Group 26"/>
            <p:cNvGrpSpPr/>
            <p:nvPr/>
          </p:nvGrpSpPr>
          <p:grpSpPr>
            <a:xfrm rot="13975806">
              <a:off x="4471868" y="5128068"/>
              <a:ext cx="319088" cy="465138"/>
              <a:chOff x="5429367" y="4908078"/>
              <a:chExt cx="319088" cy="465138"/>
            </a:xfrm>
            <a:solidFill>
              <a:schemeClr val="bg1"/>
            </a:solidFill>
          </p:grpSpPr>
          <p:sp>
            <p:nvSpPr>
              <p:cNvPr id="28" name="AutoShape 97"/>
              <p:cNvSpPr>
                <a:spLocks/>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9" name="AutoShape 98"/>
              <p:cNvSpPr>
                <a:spLocks/>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99"/>
              <p:cNvSpPr>
                <a:spLocks/>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1" name="Group 30"/>
            <p:cNvGrpSpPr/>
            <p:nvPr/>
          </p:nvGrpSpPr>
          <p:grpSpPr>
            <a:xfrm>
              <a:off x="5930117" y="2654671"/>
              <a:ext cx="319088" cy="465138"/>
              <a:chOff x="3582988" y="3510757"/>
              <a:chExt cx="319088" cy="465138"/>
            </a:xfrm>
            <a:solidFill>
              <a:schemeClr val="bg1"/>
            </a:solidFill>
          </p:grpSpPr>
          <p:sp>
            <p:nvSpPr>
              <p:cNvPr id="32"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3"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4" name="Group 33"/>
            <p:cNvGrpSpPr/>
            <p:nvPr/>
          </p:nvGrpSpPr>
          <p:grpSpPr>
            <a:xfrm rot="7811741">
              <a:off x="7278886" y="5179067"/>
              <a:ext cx="465138" cy="391319"/>
              <a:chOff x="5356342" y="3093565"/>
              <a:chExt cx="465138" cy="391319"/>
            </a:xfrm>
            <a:solidFill>
              <a:schemeClr val="bg1"/>
            </a:solidFill>
          </p:grpSpPr>
          <p:sp>
            <p:nvSpPr>
              <p:cNvPr id="35"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6"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7"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39" name="Group 38"/>
          <p:cNvGrpSpPr/>
          <p:nvPr/>
        </p:nvGrpSpPr>
        <p:grpSpPr>
          <a:xfrm flipH="1">
            <a:off x="6871327" y="2649605"/>
            <a:ext cx="1480651" cy="769806"/>
            <a:chOff x="1392530" y="2481978"/>
            <a:chExt cx="3124464" cy="313657"/>
          </a:xfrm>
        </p:grpSpPr>
        <p:cxnSp>
          <p:nvCxnSpPr>
            <p:cNvPr id="40" name="Straight Connector 39"/>
            <p:cNvCxnSpPr/>
            <p:nvPr/>
          </p:nvCxnSpPr>
          <p:spPr>
            <a:xfrm flipH="1" flipV="1">
              <a:off x="3555062" y="2481981"/>
              <a:ext cx="961932" cy="313654"/>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1392530" y="2481978"/>
              <a:ext cx="2162533"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8479612" y="2464939"/>
            <a:ext cx="2806700" cy="369332"/>
          </a:xfrm>
          <a:prstGeom prst="rect">
            <a:avLst/>
          </a:prstGeom>
          <a:noFill/>
        </p:spPr>
        <p:txBody>
          <a:bodyPr wrap="square" rtlCol="0">
            <a:spAutoFit/>
          </a:bodyPr>
          <a:lstStyle/>
          <a:p>
            <a:r>
              <a:rPr lang="en-US" b="1">
                <a:solidFill>
                  <a:schemeClr val="bg1"/>
                </a:solidFill>
              </a:rPr>
              <a:t>Lorem ipsum dolor sit amet</a:t>
            </a:r>
            <a:endParaRPr lang="id-ID" b="1" dirty="0">
              <a:solidFill>
                <a:schemeClr val="bg1"/>
              </a:solidFill>
            </a:endParaRPr>
          </a:p>
        </p:txBody>
      </p:sp>
      <p:sp>
        <p:nvSpPr>
          <p:cNvPr id="43" name="Rectangle 42"/>
          <p:cNvSpPr/>
          <p:nvPr/>
        </p:nvSpPr>
        <p:spPr>
          <a:xfrm>
            <a:off x="8479612" y="2802809"/>
            <a:ext cx="2806700" cy="738664"/>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a:t>
            </a:r>
            <a:r>
              <a:rPr lang="en-US" sz="1400">
                <a:solidFill>
                  <a:schemeClr val="bg1">
                    <a:lumMod val="95000"/>
                  </a:schemeClr>
                </a:solidFill>
              </a:rPr>
              <a:t>sit amet dolor consectetur </a:t>
            </a:r>
            <a:r>
              <a:rPr lang="en-US" sz="1400" dirty="0">
                <a:solidFill>
                  <a:schemeClr val="bg1">
                    <a:lumMod val="95000"/>
                  </a:schemeClr>
                </a:solidFill>
              </a:rPr>
              <a:t>dolor sit </a:t>
            </a:r>
            <a:r>
              <a:rPr lang="en-US" sz="1400" err="1">
                <a:solidFill>
                  <a:schemeClr val="bg1">
                    <a:lumMod val="95000"/>
                  </a:schemeClr>
                </a:solidFill>
              </a:rPr>
              <a:t>tedo</a:t>
            </a:r>
            <a:r>
              <a:rPr lang="en-US" sz="1400">
                <a:solidFill>
                  <a:schemeClr val="bg1">
                    <a:lumMod val="95000"/>
                  </a:schemeClr>
                </a:solidFill>
              </a:rPr>
              <a:t> amet </a:t>
            </a:r>
            <a:r>
              <a:rPr lang="en-US" sz="1400" dirty="0" err="1">
                <a:solidFill>
                  <a:schemeClr val="bg1">
                    <a:lumMod val="95000"/>
                  </a:schemeClr>
                </a:solidFill>
              </a:rPr>
              <a:t>consec</a:t>
            </a:r>
            <a:r>
              <a:rPr lang="en-US" sz="1400" dirty="0">
                <a:solidFill>
                  <a:schemeClr val="bg1">
                    <a:lumMod val="95000"/>
                  </a:schemeClr>
                </a:solidFill>
              </a:rPr>
              <a:t> </a:t>
            </a:r>
            <a:r>
              <a:rPr lang="en-US" sz="1400">
                <a:solidFill>
                  <a:schemeClr val="bg1">
                    <a:lumMod val="95000"/>
                  </a:schemeClr>
                </a:solidFill>
              </a:rPr>
              <a:t>sit amet lorem.</a:t>
            </a:r>
            <a:endParaRPr lang="en-US" sz="1400" dirty="0">
              <a:solidFill>
                <a:schemeClr val="bg1">
                  <a:lumMod val="95000"/>
                </a:schemeClr>
              </a:solidFill>
            </a:endParaRPr>
          </a:p>
        </p:txBody>
      </p:sp>
      <p:cxnSp>
        <p:nvCxnSpPr>
          <p:cNvPr id="44" name="Straight Connector 43"/>
          <p:cNvCxnSpPr/>
          <p:nvPr/>
        </p:nvCxnSpPr>
        <p:spPr>
          <a:xfrm>
            <a:off x="3872753" y="2338148"/>
            <a:ext cx="1973466" cy="0"/>
          </a:xfrm>
          <a:prstGeom prst="line">
            <a:avLst/>
          </a:prstGeom>
          <a:ln>
            <a:solidFill>
              <a:schemeClr val="bg1">
                <a:lumMod val="9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940690" y="2141185"/>
            <a:ext cx="2803525" cy="369332"/>
          </a:xfrm>
          <a:prstGeom prst="rect">
            <a:avLst/>
          </a:prstGeom>
          <a:noFill/>
        </p:spPr>
        <p:txBody>
          <a:bodyPr wrap="square" rtlCol="0">
            <a:spAutoFit/>
          </a:bodyPr>
          <a:lstStyle/>
          <a:p>
            <a:pPr algn="r"/>
            <a:r>
              <a:rPr lang="en-US" b="1">
                <a:solidFill>
                  <a:schemeClr val="bg1"/>
                </a:solidFill>
              </a:rPr>
              <a:t>Lorem ipsum dolor sit amet</a:t>
            </a:r>
            <a:endParaRPr lang="id-ID" b="1" dirty="0">
              <a:solidFill>
                <a:schemeClr val="bg1"/>
              </a:solidFill>
            </a:endParaRPr>
          </a:p>
        </p:txBody>
      </p:sp>
      <p:sp>
        <p:nvSpPr>
          <p:cNvPr id="47" name="Rectangle 46"/>
          <p:cNvSpPr/>
          <p:nvPr/>
        </p:nvSpPr>
        <p:spPr>
          <a:xfrm>
            <a:off x="940690" y="2505629"/>
            <a:ext cx="2803525" cy="738664"/>
          </a:xfrm>
          <a:prstGeom prst="rect">
            <a:avLst/>
          </a:prstGeom>
        </p:spPr>
        <p:txBody>
          <a:bodyPr wrap="square">
            <a:spAutoFit/>
          </a:bodyPr>
          <a:lstStyle/>
          <a:p>
            <a:pPr algn="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dolor </a:t>
            </a:r>
            <a:r>
              <a:rPr lang="en-US" sz="1400" dirty="0" err="1">
                <a:solidFill>
                  <a:schemeClr val="bg1">
                    <a:lumMod val="95000"/>
                  </a:schemeClr>
                </a:solidFill>
              </a:rPr>
              <a:t>consectetur</a:t>
            </a:r>
            <a:r>
              <a:rPr lang="en-US" sz="1400" dirty="0">
                <a:solidFill>
                  <a:schemeClr val="bg1">
                    <a:lumMod val="95000"/>
                  </a:schemeClr>
                </a:solidFill>
              </a:rPr>
              <a:t> 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sit </a:t>
            </a:r>
            <a:r>
              <a:rPr lang="en-US" sz="1400" dirty="0" err="1">
                <a:solidFill>
                  <a:schemeClr val="bg1">
                    <a:lumMod val="95000"/>
                  </a:schemeClr>
                </a:solidFill>
              </a:rPr>
              <a:t>amet</a:t>
            </a:r>
            <a:r>
              <a:rPr lang="en-US" sz="1400" dirty="0">
                <a:solidFill>
                  <a:schemeClr val="bg1">
                    <a:lumMod val="95000"/>
                  </a:schemeClr>
                </a:solidFill>
              </a:rPr>
              <a:t> lorem.</a:t>
            </a:r>
          </a:p>
        </p:txBody>
      </p:sp>
      <p:grpSp>
        <p:nvGrpSpPr>
          <p:cNvPr id="49" name="Group 48"/>
          <p:cNvGrpSpPr/>
          <p:nvPr/>
        </p:nvGrpSpPr>
        <p:grpSpPr>
          <a:xfrm>
            <a:off x="3877265" y="4246469"/>
            <a:ext cx="1174768" cy="598311"/>
            <a:chOff x="1392536" y="2481978"/>
            <a:chExt cx="3229538" cy="393200"/>
          </a:xfrm>
        </p:grpSpPr>
        <p:cxnSp>
          <p:nvCxnSpPr>
            <p:cNvPr id="50" name="Straight Connector 49"/>
            <p:cNvCxnSpPr/>
            <p:nvPr/>
          </p:nvCxnSpPr>
          <p:spPr>
            <a:xfrm flipH="1" flipV="1">
              <a:off x="2654765" y="2481978"/>
              <a:ext cx="1967309" cy="3932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1392536" y="2481978"/>
              <a:ext cx="1298690"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940690" y="4061794"/>
            <a:ext cx="2803525" cy="369332"/>
          </a:xfrm>
          <a:prstGeom prst="rect">
            <a:avLst/>
          </a:prstGeom>
          <a:noFill/>
        </p:spPr>
        <p:txBody>
          <a:bodyPr wrap="square" rtlCol="0">
            <a:spAutoFit/>
          </a:bodyPr>
          <a:lstStyle/>
          <a:p>
            <a:pPr algn="r"/>
            <a:r>
              <a:rPr lang="en-US" b="1" dirty="0">
                <a:solidFill>
                  <a:schemeClr val="bg1"/>
                </a:solidFill>
              </a:rPr>
              <a:t>Lorem ipsum dolor sit </a:t>
            </a:r>
            <a:r>
              <a:rPr lang="en-US" b="1" dirty="0" err="1">
                <a:solidFill>
                  <a:schemeClr val="bg1"/>
                </a:solidFill>
              </a:rPr>
              <a:t>amet</a:t>
            </a:r>
            <a:endParaRPr lang="id-ID" b="1" dirty="0">
              <a:solidFill>
                <a:schemeClr val="bg1"/>
              </a:solidFill>
            </a:endParaRPr>
          </a:p>
        </p:txBody>
      </p:sp>
      <p:sp>
        <p:nvSpPr>
          <p:cNvPr id="53" name="Rectangle 52"/>
          <p:cNvSpPr/>
          <p:nvPr/>
        </p:nvSpPr>
        <p:spPr>
          <a:xfrm>
            <a:off x="940690" y="4428704"/>
            <a:ext cx="2803525" cy="738664"/>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err="1">
                <a:solidFill>
                  <a:schemeClr val="bg1">
                    <a:lumMod val="95000"/>
                  </a:schemeClr>
                </a:solidFill>
              </a:rPr>
              <a:t>amet</a:t>
            </a:r>
            <a:r>
              <a:rPr lang="en-US" sz="1400">
                <a:solidFill>
                  <a:schemeClr val="bg1">
                    <a:lumMod val="95000"/>
                  </a:schemeClr>
                </a:solidFill>
              </a:rPr>
              <a:t> dolor consectetur </a:t>
            </a:r>
            <a:r>
              <a:rPr lang="en-US" sz="1400" dirty="0">
                <a:solidFill>
                  <a:schemeClr val="bg1">
                    <a:lumMod val="95000"/>
                  </a:schemeClr>
                </a:solidFill>
              </a:rPr>
              <a:t>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a:t>
            </a:r>
            <a:r>
              <a:rPr lang="en-US" sz="1400">
                <a:solidFill>
                  <a:schemeClr val="bg1">
                    <a:lumMod val="95000"/>
                  </a:schemeClr>
                </a:solidFill>
              </a:rPr>
              <a:t>sit amet lorem.</a:t>
            </a:r>
            <a:endParaRPr lang="en-US" sz="1400" dirty="0">
              <a:solidFill>
                <a:schemeClr val="bg1">
                  <a:lumMod val="95000"/>
                </a:schemeClr>
              </a:solidFill>
            </a:endParaRPr>
          </a:p>
        </p:txBody>
      </p:sp>
      <p:sp>
        <p:nvSpPr>
          <p:cNvPr id="56" name="TextBox 55"/>
          <p:cNvSpPr txBox="1"/>
          <p:nvPr/>
        </p:nvSpPr>
        <p:spPr>
          <a:xfrm>
            <a:off x="8396469" y="4591957"/>
            <a:ext cx="3196677" cy="369332"/>
          </a:xfrm>
          <a:prstGeom prst="rect">
            <a:avLst/>
          </a:prstGeom>
          <a:noFill/>
        </p:spPr>
        <p:txBody>
          <a:bodyPr wrap="square" rtlCol="0">
            <a:spAutoFit/>
          </a:bodyPr>
          <a:lstStyle/>
          <a:p>
            <a:r>
              <a:rPr lang="en-US" b="1" i="1">
                <a:solidFill>
                  <a:schemeClr val="bg1"/>
                </a:solidFill>
              </a:rPr>
              <a:t>Business Model Sample</a:t>
            </a:r>
            <a:endParaRPr lang="id-ID" b="1" i="1" dirty="0">
              <a:solidFill>
                <a:schemeClr val="bg1"/>
              </a:solidFill>
            </a:endParaRPr>
          </a:p>
        </p:txBody>
      </p:sp>
      <p:sp>
        <p:nvSpPr>
          <p:cNvPr id="57" name="Rectangle 56"/>
          <p:cNvSpPr/>
          <p:nvPr/>
        </p:nvSpPr>
        <p:spPr>
          <a:xfrm>
            <a:off x="8396469" y="4965159"/>
            <a:ext cx="3196677" cy="738664"/>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endParaRPr lang="en-US" sz="1400" dirty="0">
              <a:solidFill>
                <a:schemeClr val="bg1">
                  <a:lumMod val="95000"/>
                </a:schemeClr>
              </a:solidFill>
            </a:endParaRPr>
          </a:p>
        </p:txBody>
      </p:sp>
    </p:spTree>
    <p:extLst>
      <p:ext uri="{BB962C8B-B14F-4D97-AF65-F5344CB8AC3E}">
        <p14:creationId xmlns:p14="http://schemas.microsoft.com/office/powerpoint/2010/main" val="3948404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right)">
                                      <p:cBhvr>
                                        <p:cTn id="13" dur="500"/>
                                        <p:tgtEl>
                                          <p:spTgt spid="44"/>
                                        </p:tgtEl>
                                      </p:cBhvr>
                                    </p:animEffect>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up)">
                                      <p:cBhvr>
                                        <p:cTn id="17" dur="500"/>
                                        <p:tgtEl>
                                          <p:spTgt spid="46"/>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wipe(left)">
                                      <p:cBhvr>
                                        <p:cTn id="25" dur="500"/>
                                        <p:tgtEl>
                                          <p:spTgt spid="39"/>
                                        </p:tgtEl>
                                      </p:cBhvr>
                                    </p:animEffect>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up)">
                                      <p:cBhvr>
                                        <p:cTn id="29" dur="500"/>
                                        <p:tgtEl>
                                          <p:spTgt spid="42"/>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par>
                          <p:cTn id="34" fill="hold">
                            <p:stCondLst>
                              <p:cond delay="3500"/>
                            </p:stCondLst>
                            <p:childTnLst>
                              <p:par>
                                <p:cTn id="35" presetID="22" presetClass="entr" presetSubtype="2" fill="hold" nodeType="after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wipe(right)">
                                      <p:cBhvr>
                                        <p:cTn id="37" dur="500"/>
                                        <p:tgtEl>
                                          <p:spTgt spid="49"/>
                                        </p:tgtEl>
                                      </p:cBhvr>
                                    </p:animEffect>
                                  </p:childTnLst>
                                </p:cTn>
                              </p:par>
                            </p:childTnLst>
                          </p:cTn>
                        </p:par>
                        <p:par>
                          <p:cTn id="38" fill="hold">
                            <p:stCondLst>
                              <p:cond delay="4000"/>
                            </p:stCondLst>
                            <p:childTnLst>
                              <p:par>
                                <p:cTn id="39" presetID="22" presetClass="entr" presetSubtype="1"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wipe(up)">
                                      <p:cBhvr>
                                        <p:cTn id="41" dur="500"/>
                                        <p:tgtEl>
                                          <p:spTgt spid="52"/>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fade">
                                      <p:cBhvr>
                                        <p:cTn id="45" dur="500"/>
                                        <p:tgtEl>
                                          <p:spTgt spid="53"/>
                                        </p:tgtEl>
                                      </p:cBhvr>
                                    </p:animEffect>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wipe(left)">
                                      <p:cBhvr>
                                        <p:cTn id="49" dur="500"/>
                                        <p:tgtEl>
                                          <p:spTgt spid="56"/>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6" grpId="0"/>
      <p:bldP spid="47" grpId="0"/>
      <p:bldP spid="52" grpId="0"/>
      <p:bldP spid="53" grpId="0"/>
      <p:bldP spid="56" grpId="0"/>
      <p:bldP spid="5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9827" y="5333675"/>
            <a:ext cx="12211826" cy="695461"/>
          </a:xfrm>
          <a:prstGeom prst="rect">
            <a:avLst/>
          </a:prstGeom>
          <a:solidFill>
            <a:schemeClr val="bg1">
              <a:lumMod val="9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zh-CN" altLang="en-US" dirty="0" smtClean="0">
                <a:solidFill>
                  <a:schemeClr val="bg1">
                    <a:alpha val="50000"/>
                  </a:schemeClr>
                </a:solidFill>
              </a:rPr>
              <a:t>目标</a:t>
            </a:r>
            <a:endParaRPr lang="en-US" dirty="0">
              <a:solidFill>
                <a:schemeClr val="bg1">
                  <a:alpha val="50000"/>
                </a:schemeClr>
              </a:solidFill>
            </a:endParaRPr>
          </a:p>
        </p:txBody>
      </p:sp>
      <p:sp>
        <p:nvSpPr>
          <p:cNvPr id="4" name="Rectangle 3"/>
          <p:cNvSpPr/>
          <p:nvPr/>
        </p:nvSpPr>
        <p:spPr>
          <a:xfrm>
            <a:off x="852714" y="2122666"/>
            <a:ext cx="5084447" cy="1815882"/>
          </a:xfrm>
          <a:prstGeom prst="rect">
            <a:avLst/>
          </a:prstGeom>
        </p:spPr>
        <p:txBody>
          <a:bodyPr wrap="square" numCol="1" spcCol="274320">
            <a:spAutoFit/>
          </a:bodyPr>
          <a:lstStyle/>
          <a:p>
            <a:r>
              <a:rPr lang="ms-MY" sz="1400" dirty="0" smtClean="0">
                <a:solidFill>
                  <a:schemeClr val="bg1">
                    <a:lumMod val="65000"/>
                  </a:schemeClr>
                </a:solidFill>
              </a:rPr>
              <a:t>Connect With Future</a:t>
            </a:r>
            <a:endParaRPr lang="ms-MY" sz="1400" dirty="0">
              <a:solidFill>
                <a:schemeClr val="bg1">
                  <a:lumMod val="65000"/>
                </a:schemeClr>
              </a:solidFill>
            </a:endParaRPr>
          </a:p>
          <a:p>
            <a:endParaRPr lang="ms-MY" sz="1400" dirty="0" smtClean="0">
              <a:solidFill>
                <a:schemeClr val="bg1">
                  <a:lumMod val="65000"/>
                </a:schemeClr>
              </a:solidFill>
            </a:endParaRPr>
          </a:p>
          <a:p>
            <a:r>
              <a:rPr lang="zh-CN" altLang="en-US" sz="1400" dirty="0">
                <a:solidFill>
                  <a:schemeClr val="bg1">
                    <a:lumMod val="65000"/>
                  </a:schemeClr>
                </a:solidFill>
              </a:rPr>
              <a:t>公链、私链、联盟链以及不采用区块链的系统在今后相当长时间内会长期并存。这些系统之间的数据互联互通不解决，将会造成巨大的资源浪费和应用局限</a:t>
            </a:r>
            <a:r>
              <a:rPr lang="zh-CN" altLang="en-US" sz="1400" dirty="0" smtClean="0">
                <a:solidFill>
                  <a:schemeClr val="bg1">
                    <a:lumMod val="65000"/>
                  </a:schemeClr>
                </a:solidFill>
              </a:rPr>
              <a:t>。我们认为无论同构还</a:t>
            </a:r>
            <a:r>
              <a:rPr lang="zh-CN" altLang="en-US" sz="1400" dirty="0">
                <a:solidFill>
                  <a:schemeClr val="bg1">
                    <a:lumMod val="65000"/>
                  </a:schemeClr>
                </a:solidFill>
              </a:rPr>
              <a:t>是不同结构的区块链之间应该能够交互操作，同时，区块链与不采用区块链的系统也应该可以在一定的共识基础上进行数据交换。只有这样，区块链才能得到更广泛的应用，发挥更大的作用。</a:t>
            </a:r>
            <a:endParaRPr lang="ms-MY" sz="1400" dirty="0">
              <a:solidFill>
                <a:schemeClr val="bg1">
                  <a:lumMod val="65000"/>
                </a:schemeClr>
              </a:solidFill>
            </a:endParaRPr>
          </a:p>
        </p:txBody>
      </p:sp>
      <p:sp>
        <p:nvSpPr>
          <p:cNvPr id="5" name="Rectangle 4"/>
          <p:cNvSpPr/>
          <p:nvPr/>
        </p:nvSpPr>
        <p:spPr>
          <a:xfrm>
            <a:off x="852714" y="1460982"/>
            <a:ext cx="5084448" cy="4708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smtClean="0">
                <a:solidFill>
                  <a:schemeClr val="bg1">
                    <a:lumMod val="95000"/>
                  </a:schemeClr>
                </a:solidFill>
                <a:latin typeface="Source Sans Pro" pitchFamily="34" charset="0"/>
              </a:rPr>
              <a:t>链接你我</a:t>
            </a:r>
            <a:r>
              <a:rPr lang="en-US" altLang="zh-CN" sz="2800" dirty="0" smtClean="0">
                <a:solidFill>
                  <a:schemeClr val="bg1">
                    <a:lumMod val="95000"/>
                  </a:schemeClr>
                </a:solidFill>
                <a:latin typeface="Source Sans Pro" pitchFamily="34" charset="0"/>
              </a:rPr>
              <a:t> </a:t>
            </a:r>
            <a:r>
              <a:rPr lang="zh-CN" altLang="en-US" sz="2800" dirty="0" smtClean="0">
                <a:solidFill>
                  <a:schemeClr val="bg1">
                    <a:lumMod val="95000"/>
                  </a:schemeClr>
                </a:solidFill>
                <a:latin typeface="Source Sans Pro" pitchFamily="34" charset="0"/>
              </a:rPr>
              <a:t>链接未来</a:t>
            </a:r>
            <a:r>
              <a:rPr lang="en-US" sz="2800" dirty="0" smtClean="0">
                <a:solidFill>
                  <a:schemeClr val="bg1">
                    <a:lumMod val="95000"/>
                  </a:schemeClr>
                </a:solidFill>
                <a:latin typeface="Source Sans Pro" pitchFamily="34" charset="0"/>
              </a:rPr>
              <a:t> </a:t>
            </a:r>
            <a:endParaRPr lang="en-US" sz="2800" dirty="0">
              <a:solidFill>
                <a:schemeClr val="bg1">
                  <a:lumMod val="95000"/>
                </a:schemeClr>
              </a:solidFill>
              <a:latin typeface="Source Sans Pro" pitchFamily="34" charset="0"/>
            </a:endParaRPr>
          </a:p>
        </p:txBody>
      </p:sp>
      <p:pic>
        <p:nvPicPr>
          <p:cNvPr id="26" name="图片 25"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216453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25" name="Straight Connector 124"/>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a:off x="9889480" y="2743200"/>
            <a:ext cx="2314714"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2743200"/>
            <a:ext cx="2314714"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27432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 all Chart</a:t>
            </a:r>
          </a:p>
        </p:txBody>
      </p:sp>
      <p:cxnSp>
        <p:nvCxnSpPr>
          <p:cNvPr id="77" name="Straight Connector 76"/>
          <p:cNvCxnSpPr>
            <a:stCxn id="51" idx="3"/>
          </p:cNvCxnSpPr>
          <p:nvPr/>
        </p:nvCxnSpPr>
        <p:spPr>
          <a:xfrm>
            <a:off x="2314714" y="3429000"/>
            <a:ext cx="939474"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5999" y="2057400"/>
            <a:ext cx="1" cy="6858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5999" y="4114802"/>
            <a:ext cx="1" cy="682697"/>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3254187" y="2057400"/>
            <a:ext cx="2841812"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flipV="1">
            <a:off x="3254187" y="2057400"/>
            <a:ext cx="1" cy="137160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37637" y="3427439"/>
            <a:ext cx="943224" cy="2496"/>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8934064" y="3429000"/>
            <a:ext cx="0" cy="136849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6096000" y="4797499"/>
            <a:ext cx="2838064" cy="934"/>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18" name="Rectangle 117"/>
          <p:cNvSpPr/>
          <p:nvPr/>
        </p:nvSpPr>
        <p:spPr>
          <a:xfrm>
            <a:off x="11837550" y="27432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91361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2"/>
                                        </p:tgtEl>
                                        <p:attrNameLst>
                                          <p:attrName>style.visibility</p:attrName>
                                        </p:attrNameLst>
                                      </p:cBhvr>
                                      <p:to>
                                        <p:strVal val="visible"/>
                                      </p:to>
                                    </p:set>
                                    <p:anim calcmode="lin" valueType="num">
                                      <p:cBhvr additive="base">
                                        <p:cTn id="11" dur="500" fill="hold"/>
                                        <p:tgtEl>
                                          <p:spTgt spid="102"/>
                                        </p:tgtEl>
                                        <p:attrNameLst>
                                          <p:attrName>ppt_x</p:attrName>
                                        </p:attrNameLst>
                                      </p:cBhvr>
                                      <p:tavLst>
                                        <p:tav tm="0">
                                          <p:val>
                                            <p:strVal val="1+#ppt_w/2"/>
                                          </p:val>
                                        </p:tav>
                                        <p:tav tm="100000">
                                          <p:val>
                                            <p:strVal val="#ppt_x"/>
                                          </p:val>
                                        </p:tav>
                                      </p:tavLst>
                                    </p:anim>
                                    <p:anim calcmode="lin" valueType="num">
                                      <p:cBhvr additive="base">
                                        <p:cTn id="12" dur="500" fill="hold"/>
                                        <p:tgtEl>
                                          <p:spTgt spid="10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wipe(right)">
                                      <p:cBhvr>
                                        <p:cTn id="19" dur="500"/>
                                        <p:tgtEl>
                                          <p:spTgt spid="45"/>
                                        </p:tgtEl>
                                      </p:cBhvr>
                                    </p:animEffect>
                                  </p:childTnLst>
                                </p:cTn>
                              </p:par>
                            </p:childTnLst>
                          </p:cTn>
                        </p:par>
                        <p:par>
                          <p:cTn id="20" fill="hold">
                            <p:stCondLst>
                              <p:cond delay="1000"/>
                            </p:stCondLst>
                            <p:childTnLst>
                              <p:par>
                                <p:cTn id="21" presetID="22" presetClass="entr" presetSubtype="4"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down)">
                                      <p:cBhvr>
                                        <p:cTn id="23" dur="500"/>
                                        <p:tgtEl>
                                          <p:spTgt spid="21"/>
                                        </p:tgtEl>
                                      </p:cBhvr>
                                    </p:animEffect>
                                  </p:childTnLst>
                                </p:cTn>
                              </p:par>
                              <p:par>
                                <p:cTn id="24" presetID="22" presetClass="entr" presetSubtype="1" fill="hold"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wipe(up)">
                                      <p:cBhvr>
                                        <p:cTn id="26" dur="500"/>
                                        <p:tgtEl>
                                          <p:spTgt spid="46"/>
                                        </p:tgtEl>
                                      </p:cBhvr>
                                    </p:animEffect>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wipe(right)">
                                      <p:cBhvr>
                                        <p:cTn id="30" dur="500"/>
                                        <p:tgtEl>
                                          <p:spTgt spid="47"/>
                                        </p:tgtEl>
                                      </p:cBhvr>
                                    </p:animEffect>
                                  </p:childTnLst>
                                </p:cTn>
                              </p:par>
                              <p:par>
                                <p:cTn id="31" presetID="22" presetClass="entr" presetSubtype="8"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par>
                          <p:cTn id="34" fill="hold">
                            <p:stCondLst>
                              <p:cond delay="2000"/>
                            </p:stCondLst>
                            <p:childTnLst>
                              <p:par>
                                <p:cTn id="35" presetID="22" presetClass="entr" presetSubtype="1" fill="hold" nodeType="after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wipe(up)">
                                      <p:cBhvr>
                                        <p:cTn id="37" dur="500"/>
                                        <p:tgtEl>
                                          <p:spTgt spid="79"/>
                                        </p:tgtEl>
                                      </p:cBhvr>
                                    </p:animEffect>
                                  </p:childTnLst>
                                </p:cTn>
                              </p:par>
                              <p:par>
                                <p:cTn id="38" presetID="22" presetClass="entr" presetSubtype="4" fill="hold" nodeType="withEffect">
                                  <p:stCondLst>
                                    <p:cond delay="0"/>
                                  </p:stCondLst>
                                  <p:childTnLst>
                                    <p:set>
                                      <p:cBhvr>
                                        <p:cTn id="39" dur="1" fill="hold">
                                          <p:stCondLst>
                                            <p:cond delay="0"/>
                                          </p:stCondLst>
                                        </p:cTn>
                                        <p:tgtEl>
                                          <p:spTgt spid="90"/>
                                        </p:tgtEl>
                                        <p:attrNameLst>
                                          <p:attrName>style.visibility</p:attrName>
                                        </p:attrNameLst>
                                      </p:cBhvr>
                                      <p:to>
                                        <p:strVal val="visible"/>
                                      </p:to>
                                    </p:set>
                                    <p:animEffect transition="in" filter="wipe(down)">
                                      <p:cBhvr>
                                        <p:cTn id="40" dur="500"/>
                                        <p:tgtEl>
                                          <p:spTgt spid="90"/>
                                        </p:tgtEl>
                                      </p:cBhvr>
                                    </p:animEffect>
                                  </p:childTnLst>
                                </p:cTn>
                              </p:par>
                            </p:childTnLst>
                          </p:cTn>
                        </p:par>
                        <p:par>
                          <p:cTn id="41" fill="hold">
                            <p:stCondLst>
                              <p:cond delay="2500"/>
                            </p:stCondLst>
                            <p:childTnLst>
                              <p:par>
                                <p:cTn id="42" presetID="2" presetClass="entr" presetSubtype="8" fill="hold" nodeType="afterEffect">
                                  <p:stCondLst>
                                    <p:cond delay="0"/>
                                  </p:stCondLst>
                                  <p:childTnLst>
                                    <p:set>
                                      <p:cBhvr>
                                        <p:cTn id="43" dur="1" fill="hold">
                                          <p:stCondLst>
                                            <p:cond delay="0"/>
                                          </p:stCondLst>
                                        </p:cTn>
                                        <p:tgtEl>
                                          <p:spTgt spid="125"/>
                                        </p:tgtEl>
                                        <p:attrNameLst>
                                          <p:attrName>style.visibility</p:attrName>
                                        </p:attrNameLst>
                                      </p:cBhvr>
                                      <p:to>
                                        <p:strVal val="visible"/>
                                      </p:to>
                                    </p:set>
                                    <p:anim calcmode="lin" valueType="num">
                                      <p:cBhvr additive="base">
                                        <p:cTn id="44" dur="500" fill="hold"/>
                                        <p:tgtEl>
                                          <p:spTgt spid="125"/>
                                        </p:tgtEl>
                                        <p:attrNameLst>
                                          <p:attrName>ppt_x</p:attrName>
                                        </p:attrNameLst>
                                      </p:cBhvr>
                                      <p:tavLst>
                                        <p:tav tm="0">
                                          <p:val>
                                            <p:strVal val="0-#ppt_w/2"/>
                                          </p:val>
                                        </p:tav>
                                        <p:tav tm="100000">
                                          <p:val>
                                            <p:strVal val="#ppt_x"/>
                                          </p:val>
                                        </p:tav>
                                      </p:tavLst>
                                    </p:anim>
                                    <p:anim calcmode="lin" valueType="num">
                                      <p:cBhvr additive="base">
                                        <p:cTn id="45" dur="500" fill="hold"/>
                                        <p:tgtEl>
                                          <p:spTgt spid="125"/>
                                        </p:tgtEl>
                                        <p:attrNameLst>
                                          <p:attrName>ppt_y</p:attrName>
                                        </p:attrNameLst>
                                      </p:cBhvr>
                                      <p:tavLst>
                                        <p:tav tm="0">
                                          <p:val>
                                            <p:strVal val="#ppt_y"/>
                                          </p:val>
                                        </p:tav>
                                        <p:tav tm="100000">
                                          <p:val>
                                            <p:strVal val="#ppt_y"/>
                                          </p:val>
                                        </p:tav>
                                      </p:tavLst>
                                    </p:anim>
                                  </p:childTnLst>
                                </p:cTn>
                              </p:par>
                              <p:par>
                                <p:cTn id="46" presetID="2" presetClass="entr" presetSubtype="2" fill="hold" nodeType="withEffect">
                                  <p:stCondLst>
                                    <p:cond delay="0"/>
                                  </p:stCondLst>
                                  <p:childTnLst>
                                    <p:set>
                                      <p:cBhvr>
                                        <p:cTn id="47" dur="1" fill="hold">
                                          <p:stCondLst>
                                            <p:cond delay="0"/>
                                          </p:stCondLst>
                                        </p:cTn>
                                        <p:tgtEl>
                                          <p:spTgt spid="126"/>
                                        </p:tgtEl>
                                        <p:attrNameLst>
                                          <p:attrName>style.visibility</p:attrName>
                                        </p:attrNameLst>
                                      </p:cBhvr>
                                      <p:to>
                                        <p:strVal val="visible"/>
                                      </p:to>
                                    </p:set>
                                    <p:anim calcmode="lin" valueType="num">
                                      <p:cBhvr additive="base">
                                        <p:cTn id="48" dur="500" fill="hold"/>
                                        <p:tgtEl>
                                          <p:spTgt spid="126"/>
                                        </p:tgtEl>
                                        <p:attrNameLst>
                                          <p:attrName>ppt_x</p:attrName>
                                        </p:attrNameLst>
                                      </p:cBhvr>
                                      <p:tavLst>
                                        <p:tav tm="0">
                                          <p:val>
                                            <p:strVal val="1+#ppt_w/2"/>
                                          </p:val>
                                        </p:tav>
                                        <p:tav tm="100000">
                                          <p:val>
                                            <p:strVal val="#ppt_x"/>
                                          </p:val>
                                        </p:tav>
                                      </p:tavLst>
                                    </p:anim>
                                    <p:anim calcmode="lin" valueType="num">
                                      <p:cBhvr additive="base">
                                        <p:cTn id="49" dur="500" fill="hold"/>
                                        <p:tgtEl>
                                          <p:spTgt spid="126"/>
                                        </p:tgtEl>
                                        <p:attrNameLst>
                                          <p:attrName>ppt_y</p:attrName>
                                        </p:attrNameLst>
                                      </p:cBhvr>
                                      <p:tavLst>
                                        <p:tav tm="0">
                                          <p:val>
                                            <p:strVal val="#ppt_y"/>
                                          </p:val>
                                        </p:tav>
                                        <p:tav tm="100000">
                                          <p:val>
                                            <p:strVal val="#ppt_y"/>
                                          </p:val>
                                        </p:tav>
                                      </p:tavLst>
                                    </p:anim>
                                  </p:childTnLst>
                                </p:cTn>
                              </p:par>
                              <p:par>
                                <p:cTn id="50" presetID="10" presetClass="entr" presetSubtype="0" fill="hold" grpId="0" nodeType="with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60"/>
                                        </p:tgtEl>
                                        <p:attrNameLst>
                                          <p:attrName>style.visibility</p:attrName>
                                        </p:attrNameLst>
                                      </p:cBhvr>
                                      <p:to>
                                        <p:strVal val="visible"/>
                                      </p:to>
                                    </p:set>
                                    <p:animEffect transition="in" filter="wipe(left)">
                                      <p:cBhvr>
                                        <p:cTn id="5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51" grpId="0" animBg="1"/>
      <p:bldP spid="60" grpId="0"/>
      <p:bldP spid="7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Head Graphic Layout</a:t>
            </a:r>
          </a:p>
        </p:txBody>
      </p:sp>
      <p:sp>
        <p:nvSpPr>
          <p:cNvPr id="80" name="Rectangle 79"/>
          <p:cNvSpPr/>
          <p:nvPr/>
        </p:nvSpPr>
        <p:spPr>
          <a:xfrm>
            <a:off x="7816166" y="1979175"/>
            <a:ext cx="619647" cy="619647"/>
          </a:xfrm>
          <a:prstGeom prst="rect">
            <a:avLst/>
          </a:prstGeom>
          <a:solidFill>
            <a:schemeClr val="bg1">
              <a:alpha val="5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01</a:t>
            </a:r>
          </a:p>
        </p:txBody>
      </p:sp>
      <p:sp>
        <p:nvSpPr>
          <p:cNvPr id="81" name="TextBox 80"/>
          <p:cNvSpPr txBox="1"/>
          <p:nvPr/>
        </p:nvSpPr>
        <p:spPr>
          <a:xfrm>
            <a:off x="8586738" y="1925054"/>
            <a:ext cx="3196677" cy="369332"/>
          </a:xfrm>
          <a:prstGeom prst="rect">
            <a:avLst/>
          </a:prstGeom>
          <a:noFill/>
        </p:spPr>
        <p:txBody>
          <a:bodyPr wrap="square" rtlCol="0">
            <a:spAutoFit/>
          </a:bodyPr>
          <a:lstStyle/>
          <a:p>
            <a:r>
              <a:rPr lang="en-US" dirty="0">
                <a:solidFill>
                  <a:schemeClr val="bg1"/>
                </a:solidFill>
              </a:rPr>
              <a:t>Cool Animations</a:t>
            </a:r>
            <a:endParaRPr lang="id-ID" dirty="0">
              <a:solidFill>
                <a:schemeClr val="bg1"/>
              </a:solidFill>
            </a:endParaRPr>
          </a:p>
        </p:txBody>
      </p:sp>
      <p:sp>
        <p:nvSpPr>
          <p:cNvPr id="82" name="Rectangle 81"/>
          <p:cNvSpPr/>
          <p:nvPr/>
        </p:nvSpPr>
        <p:spPr>
          <a:xfrm>
            <a:off x="8586739" y="2200093"/>
            <a:ext cx="2676128" cy="646331"/>
          </a:xfrm>
          <a:prstGeom prst="rect">
            <a:avLst/>
          </a:prstGeom>
        </p:spPr>
        <p:txBody>
          <a:bodyPr wrap="square">
            <a:spAutoFit/>
          </a:bodyPr>
          <a:lstStyle/>
          <a:p>
            <a:r>
              <a:rPr lang="en-US" sz="1200" dirty="0" err="1">
                <a:solidFill>
                  <a:schemeClr val="bg1">
                    <a:lumMod val="95000"/>
                  </a:schemeClr>
                </a:solidFill>
              </a:rPr>
              <a:t>Lorem</a:t>
            </a:r>
            <a:r>
              <a:rPr lang="en-US" sz="1200" dirty="0">
                <a:solidFill>
                  <a:schemeClr val="bg1">
                    <a:lumMod val="95000"/>
                  </a:schemeClr>
                </a:solidFill>
              </a:rPr>
              <a:t>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consectetur</a:t>
            </a:r>
            <a:r>
              <a:rPr lang="en-US" sz="1200" dirty="0">
                <a:solidFill>
                  <a:schemeClr val="bg1">
                    <a:lumMod val="95000"/>
                  </a:schemeClr>
                </a:solidFill>
              </a:rPr>
              <a:t> 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sit </a:t>
            </a:r>
            <a:r>
              <a:rPr lang="en-US" sz="1200" dirty="0" err="1">
                <a:solidFill>
                  <a:schemeClr val="bg1">
                    <a:lumMod val="95000"/>
                  </a:schemeClr>
                </a:solidFill>
              </a:rPr>
              <a:t>amet</a:t>
            </a:r>
            <a:r>
              <a:rPr lang="en-US" sz="1200">
                <a:solidFill>
                  <a:schemeClr val="bg1">
                    <a:lumMod val="95000"/>
                  </a:schemeClr>
                </a:solidFill>
              </a:rPr>
              <a:t>. rem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3" name="Rectangle 82"/>
          <p:cNvSpPr/>
          <p:nvPr/>
        </p:nvSpPr>
        <p:spPr>
          <a:xfrm>
            <a:off x="8477710" y="436345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03</a:t>
            </a:r>
            <a:endParaRPr lang="en-US" sz="2400" dirty="0"/>
          </a:p>
        </p:txBody>
      </p:sp>
      <p:sp>
        <p:nvSpPr>
          <p:cNvPr id="84" name="TextBox 83"/>
          <p:cNvSpPr txBox="1"/>
          <p:nvPr/>
        </p:nvSpPr>
        <p:spPr>
          <a:xfrm>
            <a:off x="9235298" y="4319391"/>
            <a:ext cx="3196677" cy="369332"/>
          </a:xfrm>
          <a:prstGeom prst="rect">
            <a:avLst/>
          </a:prstGeom>
          <a:noFill/>
        </p:spPr>
        <p:txBody>
          <a:bodyPr wrap="square" rtlCol="0">
            <a:spAutoFit/>
          </a:bodyPr>
          <a:lstStyle/>
          <a:p>
            <a:r>
              <a:rPr lang="en-US" dirty="0">
                <a:solidFill>
                  <a:schemeClr val="bg1"/>
                </a:solidFill>
              </a:rPr>
              <a:t>Just For You</a:t>
            </a:r>
            <a:endParaRPr lang="id-ID" dirty="0">
              <a:solidFill>
                <a:schemeClr val="bg1"/>
              </a:solidFill>
            </a:endParaRPr>
          </a:p>
        </p:txBody>
      </p:sp>
      <p:sp>
        <p:nvSpPr>
          <p:cNvPr id="85" name="Rectangle 84"/>
          <p:cNvSpPr/>
          <p:nvPr/>
        </p:nvSpPr>
        <p:spPr>
          <a:xfrm>
            <a:off x="9235299" y="4594430"/>
            <a:ext cx="2658446" cy="646331"/>
          </a:xfrm>
          <a:prstGeom prst="rect">
            <a:avLst/>
          </a:prstGeom>
        </p:spPr>
        <p:txBody>
          <a:bodyPr wrap="square">
            <a:spAutoFit/>
          </a:bodyPr>
          <a:lstStyle/>
          <a:p>
            <a:r>
              <a:rPr lang="en-US" sz="1200" dirty="0" err="1">
                <a:solidFill>
                  <a:schemeClr val="bg1">
                    <a:lumMod val="95000"/>
                  </a:schemeClr>
                </a:solidFill>
              </a:rPr>
              <a:t>Lorem</a:t>
            </a:r>
            <a:r>
              <a:rPr lang="en-US" sz="1200" dirty="0">
                <a:solidFill>
                  <a:schemeClr val="bg1">
                    <a:lumMod val="95000"/>
                  </a:schemeClr>
                </a:solidFill>
              </a:rPr>
              <a:t> </a:t>
            </a:r>
            <a:r>
              <a:rPr lang="en-US" sz="1200" dirty="0" err="1">
                <a:solidFill>
                  <a:schemeClr val="bg1">
                    <a:lumMod val="95000"/>
                  </a:schemeClr>
                </a:solidFill>
              </a:rPr>
              <a:t>ipsum</a:t>
            </a:r>
            <a:r>
              <a:rPr lang="en-US" sz="1200" dirty="0">
                <a:solidFill>
                  <a:schemeClr val="bg1">
                    <a:lumMod val="95000"/>
                  </a:schemeClr>
                </a:solidFill>
              </a:rPr>
              <a:t> dolor sit </a:t>
            </a:r>
            <a:r>
              <a:rPr lang="en-US" sz="1200" err="1">
                <a:solidFill>
                  <a:schemeClr val="bg1">
                    <a:lumMod val="95000"/>
                  </a:schemeClr>
                </a:solidFill>
              </a:rPr>
              <a:t>amet</a:t>
            </a:r>
            <a:r>
              <a:rPr lang="en-US" sz="1200">
                <a:solidFill>
                  <a:schemeClr val="bg1">
                    <a:lumMod val="95000"/>
                  </a:schemeClr>
                </a:solidFill>
              </a:rPr>
              <a:t> consecte </a:t>
            </a:r>
            <a:r>
              <a:rPr lang="en-US" sz="1200" dirty="0">
                <a:solidFill>
                  <a:schemeClr val="bg1">
                    <a:lumMod val="95000"/>
                  </a:schemeClr>
                </a:solidFill>
              </a:rPr>
              <a:t>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a:t>
            </a:r>
            <a:r>
              <a:rPr lang="en-US" sz="1200">
                <a:solidFill>
                  <a:schemeClr val="bg1">
                    <a:lumMod val="95000"/>
                  </a:schemeClr>
                </a:solidFill>
              </a:rPr>
              <a:t>sit amet. rem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6" name="Rectangle 85"/>
          <p:cNvSpPr/>
          <p:nvPr/>
        </p:nvSpPr>
        <p:spPr>
          <a:xfrm>
            <a:off x="3206955" y="302372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02</a:t>
            </a:r>
          </a:p>
        </p:txBody>
      </p:sp>
      <p:sp>
        <p:nvSpPr>
          <p:cNvPr id="87" name="TextBox 86"/>
          <p:cNvSpPr txBox="1"/>
          <p:nvPr/>
        </p:nvSpPr>
        <p:spPr>
          <a:xfrm>
            <a:off x="-103398" y="2938575"/>
            <a:ext cx="3196677" cy="369332"/>
          </a:xfrm>
          <a:prstGeom prst="rect">
            <a:avLst/>
          </a:prstGeom>
          <a:noFill/>
        </p:spPr>
        <p:txBody>
          <a:bodyPr wrap="square" rtlCol="0">
            <a:spAutoFit/>
          </a:bodyPr>
          <a:lstStyle/>
          <a:p>
            <a:pPr algn="r"/>
            <a:r>
              <a:rPr lang="en-US" dirty="0">
                <a:solidFill>
                  <a:schemeClr val="bg1"/>
                </a:solidFill>
              </a:rPr>
              <a:t>Great Design</a:t>
            </a:r>
            <a:endParaRPr lang="id-ID" dirty="0">
              <a:solidFill>
                <a:schemeClr val="bg1"/>
              </a:solidFill>
            </a:endParaRPr>
          </a:p>
        </p:txBody>
      </p:sp>
      <p:sp>
        <p:nvSpPr>
          <p:cNvPr id="88" name="Rectangle 87"/>
          <p:cNvSpPr/>
          <p:nvPr/>
        </p:nvSpPr>
        <p:spPr>
          <a:xfrm>
            <a:off x="417093" y="3213614"/>
            <a:ext cx="2676186" cy="646331"/>
          </a:xfrm>
          <a:prstGeom prst="rect">
            <a:avLst/>
          </a:prstGeom>
        </p:spPr>
        <p:txBody>
          <a:bodyPr wrap="square">
            <a:spAutoFit/>
          </a:bodyPr>
          <a:lstStyle/>
          <a:p>
            <a:pPr algn="r"/>
            <a:r>
              <a:rPr lang="en-US" sz="1200" dirty="0">
                <a:solidFill>
                  <a:schemeClr val="bg1">
                    <a:lumMod val="95000"/>
                  </a:schemeClr>
                </a:solidFill>
              </a:rPr>
              <a:t>Lorem ipsum dolor sit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consectetur</a:t>
            </a:r>
            <a:r>
              <a:rPr lang="en-US" sz="1200" dirty="0">
                <a:solidFill>
                  <a:schemeClr val="bg1">
                    <a:lumMod val="95000"/>
                  </a:schemeClr>
                </a:solidFill>
              </a:rPr>
              <a:t> 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sit </a:t>
            </a:r>
            <a:r>
              <a:rPr lang="en-US" sz="1200" dirty="0" err="1">
                <a:solidFill>
                  <a:schemeClr val="bg1">
                    <a:lumMod val="95000"/>
                  </a:schemeClr>
                </a:solidFill>
              </a:rPr>
              <a:t>amet</a:t>
            </a:r>
            <a:r>
              <a:rPr lang="en-US" sz="1200" dirty="0">
                <a:solidFill>
                  <a:schemeClr val="bg1">
                    <a:lumMod val="95000"/>
                  </a:schemeClr>
                </a:solidFill>
              </a:rPr>
              <a:t>. rem ipsum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9" name="Rectangle 88"/>
          <p:cNvSpPr/>
          <p:nvPr/>
        </p:nvSpPr>
        <p:spPr>
          <a:xfrm>
            <a:off x="3683297" y="560017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04</a:t>
            </a:r>
            <a:endParaRPr lang="en-US" sz="2400" dirty="0"/>
          </a:p>
        </p:txBody>
      </p:sp>
      <p:sp>
        <p:nvSpPr>
          <p:cNvPr id="90" name="TextBox 89"/>
          <p:cNvSpPr txBox="1"/>
          <p:nvPr/>
        </p:nvSpPr>
        <p:spPr>
          <a:xfrm>
            <a:off x="372944" y="5515025"/>
            <a:ext cx="3196677" cy="369332"/>
          </a:xfrm>
          <a:prstGeom prst="rect">
            <a:avLst/>
          </a:prstGeom>
          <a:noFill/>
        </p:spPr>
        <p:txBody>
          <a:bodyPr wrap="square" rtlCol="0">
            <a:spAutoFit/>
          </a:bodyPr>
          <a:lstStyle/>
          <a:p>
            <a:pPr algn="r"/>
            <a:r>
              <a:rPr lang="en-US" dirty="0">
                <a:solidFill>
                  <a:schemeClr val="bg1"/>
                </a:solidFill>
              </a:rPr>
              <a:t>Great Design</a:t>
            </a:r>
            <a:endParaRPr lang="id-ID" dirty="0">
              <a:solidFill>
                <a:schemeClr val="bg1"/>
              </a:solidFill>
            </a:endParaRPr>
          </a:p>
        </p:txBody>
      </p:sp>
      <p:sp>
        <p:nvSpPr>
          <p:cNvPr id="91" name="Rectangle 90"/>
          <p:cNvSpPr/>
          <p:nvPr/>
        </p:nvSpPr>
        <p:spPr>
          <a:xfrm>
            <a:off x="893435" y="5790064"/>
            <a:ext cx="2676186" cy="646331"/>
          </a:xfrm>
          <a:prstGeom prst="rect">
            <a:avLst/>
          </a:prstGeom>
        </p:spPr>
        <p:txBody>
          <a:bodyPr wrap="square">
            <a:spAutoFit/>
          </a:bodyPr>
          <a:lstStyle/>
          <a:p>
            <a:pPr algn="r"/>
            <a:r>
              <a:rPr lang="en-US" sz="1200">
                <a:solidFill>
                  <a:schemeClr val="bg1">
                    <a:lumMod val="95000"/>
                  </a:schemeClr>
                </a:solidFill>
              </a:rPr>
              <a:t>Lorem ipsum dolor sit amet consectetur dolor sit tedo amet consec sit amet. rem ipsum dolor sit amet</a:t>
            </a:r>
            <a:endParaRPr lang="en-US" sz="1200" dirty="0">
              <a:solidFill>
                <a:schemeClr val="bg1">
                  <a:lumMod val="95000"/>
                </a:schemeClr>
              </a:solidFill>
            </a:endParaRPr>
          </a:p>
        </p:txBody>
      </p:sp>
      <p:sp>
        <p:nvSpPr>
          <p:cNvPr id="92" name="TextBox 91"/>
          <p:cNvSpPr txBox="1"/>
          <p:nvPr/>
        </p:nvSpPr>
        <p:spPr>
          <a:xfrm>
            <a:off x="838200" y="1202162"/>
            <a:ext cx="9786870" cy="307777"/>
          </a:xfrm>
          <a:prstGeom prst="rect">
            <a:avLst/>
          </a:prstGeom>
          <a:noFill/>
        </p:spPr>
        <p:txBody>
          <a:bodyPr wrap="square" rtlCol="0">
            <a:spAutoFit/>
          </a:bodyPr>
          <a:lstStyle/>
          <a:p>
            <a:r>
              <a:rPr lang="ms-MY" sz="1400" b="1" i="1" dirty="0">
                <a:solidFill>
                  <a:schemeClr val="tx1">
                    <a:lumMod val="50000"/>
                    <a:lumOff val="50000"/>
                  </a:schemeClr>
                </a:solidFill>
              </a:rPr>
              <a:t>Lorem ipsum dolor sit amet, consectetur adipiscing elit.</a:t>
            </a:r>
            <a:endParaRPr lang="en-US" sz="1400" b="1" i="1" dirty="0">
              <a:solidFill>
                <a:schemeClr val="tx1">
                  <a:lumMod val="50000"/>
                  <a:lumOff val="50000"/>
                </a:schemeClr>
              </a:solidFill>
            </a:endParaRPr>
          </a:p>
        </p:txBody>
      </p:sp>
      <p:grpSp>
        <p:nvGrpSpPr>
          <p:cNvPr id="4" name="Group 3"/>
          <p:cNvGrpSpPr/>
          <p:nvPr/>
        </p:nvGrpSpPr>
        <p:grpSpPr>
          <a:xfrm>
            <a:off x="4277643" y="1860886"/>
            <a:ext cx="3858054" cy="4644189"/>
            <a:chOff x="4277643" y="1860886"/>
            <a:chExt cx="3858054" cy="4644189"/>
          </a:xfrm>
        </p:grpSpPr>
        <p:sp>
          <p:nvSpPr>
            <p:cNvPr id="65" name="Freeform 56"/>
            <p:cNvSpPr>
              <a:spLocks/>
            </p:cNvSpPr>
            <p:nvPr/>
          </p:nvSpPr>
          <p:spPr bwMode="auto">
            <a:xfrm>
              <a:off x="4277643" y="1860886"/>
              <a:ext cx="3858054" cy="4644189"/>
            </a:xfrm>
            <a:custGeom>
              <a:avLst/>
              <a:gdLst>
                <a:gd name="T0" fmla="*/ 240 w 1330"/>
                <a:gd name="T1" fmla="*/ 1082 h 1500"/>
                <a:gd name="T2" fmla="*/ 166 w 1330"/>
                <a:gd name="T3" fmla="*/ 1500 h 1500"/>
                <a:gd name="T4" fmla="*/ 824 w 1330"/>
                <a:gd name="T5" fmla="*/ 1500 h 1500"/>
                <a:gd name="T6" fmla="*/ 866 w 1330"/>
                <a:gd name="T7" fmla="*/ 1322 h 1500"/>
                <a:gd name="T8" fmla="*/ 1134 w 1330"/>
                <a:gd name="T9" fmla="*/ 1293 h 1500"/>
                <a:gd name="T10" fmla="*/ 1188 w 1330"/>
                <a:gd name="T11" fmla="*/ 1207 h 1500"/>
                <a:gd name="T12" fmla="*/ 1195 w 1330"/>
                <a:gd name="T13" fmla="*/ 1123 h 1500"/>
                <a:gd name="T14" fmla="*/ 1206 w 1330"/>
                <a:gd name="T15" fmla="*/ 1055 h 1500"/>
                <a:gd name="T16" fmla="*/ 1226 w 1330"/>
                <a:gd name="T17" fmla="*/ 978 h 1500"/>
                <a:gd name="T18" fmla="*/ 1254 w 1330"/>
                <a:gd name="T19" fmla="*/ 922 h 1500"/>
                <a:gd name="T20" fmla="*/ 1319 w 1330"/>
                <a:gd name="T21" fmla="*/ 869 h 1500"/>
                <a:gd name="T22" fmla="*/ 1225 w 1330"/>
                <a:gd name="T23" fmla="*/ 727 h 1500"/>
                <a:gd name="T24" fmla="*/ 1169 w 1330"/>
                <a:gd name="T25" fmla="*/ 629 h 1500"/>
                <a:gd name="T26" fmla="*/ 1193 w 1330"/>
                <a:gd name="T27" fmla="*/ 552 h 1500"/>
                <a:gd name="T28" fmla="*/ 628 w 1330"/>
                <a:gd name="T29" fmla="*/ 0 h 1500"/>
                <a:gd name="T30" fmla="*/ 0 w 1330"/>
                <a:gd name="T31" fmla="*/ 544 h 1500"/>
                <a:gd name="T32" fmla="*/ 240 w 1330"/>
                <a:gd name="T33" fmla="*/ 1082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30" h="1500">
                  <a:moveTo>
                    <a:pt x="240" y="1082"/>
                  </a:moveTo>
                  <a:cubicBezTo>
                    <a:pt x="296" y="1206"/>
                    <a:pt x="216" y="1374"/>
                    <a:pt x="166" y="1500"/>
                  </a:cubicBezTo>
                  <a:cubicBezTo>
                    <a:pt x="362" y="1500"/>
                    <a:pt x="824" y="1500"/>
                    <a:pt x="824" y="1500"/>
                  </a:cubicBezTo>
                  <a:cubicBezTo>
                    <a:pt x="824" y="1500"/>
                    <a:pt x="825" y="1358"/>
                    <a:pt x="866" y="1322"/>
                  </a:cubicBezTo>
                  <a:cubicBezTo>
                    <a:pt x="907" y="1286"/>
                    <a:pt x="1089" y="1308"/>
                    <a:pt x="1134" y="1293"/>
                  </a:cubicBezTo>
                  <a:cubicBezTo>
                    <a:pt x="1179" y="1278"/>
                    <a:pt x="1196" y="1242"/>
                    <a:pt x="1188" y="1207"/>
                  </a:cubicBezTo>
                  <a:cubicBezTo>
                    <a:pt x="1180" y="1172"/>
                    <a:pt x="1170" y="1143"/>
                    <a:pt x="1195" y="1123"/>
                  </a:cubicBezTo>
                  <a:cubicBezTo>
                    <a:pt x="1220" y="1103"/>
                    <a:pt x="1224" y="1081"/>
                    <a:pt x="1206" y="1055"/>
                  </a:cubicBezTo>
                  <a:cubicBezTo>
                    <a:pt x="1249" y="1038"/>
                    <a:pt x="1245" y="1003"/>
                    <a:pt x="1226" y="978"/>
                  </a:cubicBezTo>
                  <a:cubicBezTo>
                    <a:pt x="1207" y="953"/>
                    <a:pt x="1208" y="931"/>
                    <a:pt x="1254" y="922"/>
                  </a:cubicBezTo>
                  <a:cubicBezTo>
                    <a:pt x="1300" y="913"/>
                    <a:pt x="1330" y="895"/>
                    <a:pt x="1319" y="869"/>
                  </a:cubicBezTo>
                  <a:cubicBezTo>
                    <a:pt x="1308" y="843"/>
                    <a:pt x="1262" y="774"/>
                    <a:pt x="1225" y="727"/>
                  </a:cubicBezTo>
                  <a:cubicBezTo>
                    <a:pt x="1188" y="680"/>
                    <a:pt x="1166" y="642"/>
                    <a:pt x="1169" y="629"/>
                  </a:cubicBezTo>
                  <a:cubicBezTo>
                    <a:pt x="1172" y="616"/>
                    <a:pt x="1193" y="588"/>
                    <a:pt x="1193" y="552"/>
                  </a:cubicBezTo>
                  <a:cubicBezTo>
                    <a:pt x="1193" y="451"/>
                    <a:pt x="1076" y="0"/>
                    <a:pt x="628" y="0"/>
                  </a:cubicBezTo>
                  <a:cubicBezTo>
                    <a:pt x="180" y="0"/>
                    <a:pt x="0" y="208"/>
                    <a:pt x="0" y="544"/>
                  </a:cubicBezTo>
                  <a:cubicBezTo>
                    <a:pt x="0" y="806"/>
                    <a:pt x="184" y="958"/>
                    <a:pt x="240" y="1082"/>
                  </a:cubicBezTo>
                  <a:close/>
                </a:path>
              </a:pathLst>
            </a:custGeom>
            <a:noFill/>
            <a:ln w="57150">
              <a:solidFill>
                <a:schemeClr val="tx2">
                  <a:lumMod val="20000"/>
                  <a:lumOff val="80000"/>
                </a:schemeClr>
              </a:solidFill>
            </a:ln>
          </p:spPr>
          <p:txBody>
            <a:bodyPr vert="horz" wrap="square" lIns="91440" tIns="45720" rIns="91440" bIns="45720" numCol="1" anchor="t" anchorCtr="0" compatLnSpc="1">
              <a:prstTxWarp prst="textNoShape">
                <a:avLst/>
              </a:prstTxWarp>
            </a:bodyPr>
            <a:lstStyle/>
            <a:p>
              <a:endParaRPr lang="id-ID" dirty="0"/>
            </a:p>
          </p:txBody>
        </p:sp>
        <p:grpSp>
          <p:nvGrpSpPr>
            <p:cNvPr id="3" name="Group 2"/>
            <p:cNvGrpSpPr/>
            <p:nvPr/>
          </p:nvGrpSpPr>
          <p:grpSpPr>
            <a:xfrm>
              <a:off x="4302944" y="1860886"/>
              <a:ext cx="3832753" cy="4644189"/>
              <a:chOff x="4302944" y="1860886"/>
              <a:chExt cx="3832753" cy="4644189"/>
            </a:xfrm>
          </p:grpSpPr>
          <p:grpSp>
            <p:nvGrpSpPr>
              <p:cNvPr id="11" name="Group 10"/>
              <p:cNvGrpSpPr/>
              <p:nvPr/>
            </p:nvGrpSpPr>
            <p:grpSpPr>
              <a:xfrm>
                <a:off x="4302944" y="1860886"/>
                <a:ext cx="3832753" cy="4644189"/>
                <a:chOff x="3273855" y="1413848"/>
                <a:chExt cx="4492947" cy="5444153"/>
              </a:xfrm>
            </p:grpSpPr>
            <p:sp>
              <p:nvSpPr>
                <p:cNvPr id="71" name="Freeform 70"/>
                <p:cNvSpPr>
                  <a:spLocks/>
                </p:cNvSpPr>
                <p:nvPr/>
              </p:nvSpPr>
              <p:spPr bwMode="auto">
                <a:xfrm>
                  <a:off x="3273855" y="2743200"/>
                  <a:ext cx="4209344" cy="1371600"/>
                </a:xfrm>
                <a:custGeom>
                  <a:avLst/>
                  <a:gdLst>
                    <a:gd name="connsiteX0" fmla="*/ 69346 w 4209344"/>
                    <a:gd name="connsiteY0" fmla="*/ 0 h 1371600"/>
                    <a:gd name="connsiteX1" fmla="*/ 3899099 w 4209344"/>
                    <a:gd name="connsiteY1" fmla="*/ 0 h 1371600"/>
                    <a:gd name="connsiteX2" fmla="*/ 3917979 w 4209344"/>
                    <a:gd name="connsiteY2" fmla="*/ 46995 h 1371600"/>
                    <a:gd name="connsiteX3" fmla="*/ 4056745 w 4209344"/>
                    <a:gd name="connsiteY3" fmla="*/ 674096 h 1371600"/>
                    <a:gd name="connsiteX4" fmla="*/ 3975134 w 4209344"/>
                    <a:gd name="connsiteY4" fmla="*/ 953562 h 1371600"/>
                    <a:gd name="connsiteX5" fmla="*/ 4165559 w 4209344"/>
                    <a:gd name="connsiteY5" fmla="*/ 1309247 h 1371600"/>
                    <a:gd name="connsiteX6" fmla="*/ 4209344 w 4209344"/>
                    <a:gd name="connsiteY6" fmla="*/ 1371600 h 1371600"/>
                    <a:gd name="connsiteX7" fmla="*/ 130563 w 4209344"/>
                    <a:gd name="connsiteY7" fmla="*/ 1371600 h 1371600"/>
                    <a:gd name="connsiteX8" fmla="*/ 100739 w 4209344"/>
                    <a:gd name="connsiteY8" fmla="*/ 1288038 h 1371600"/>
                    <a:gd name="connsiteX9" fmla="*/ 0 w 4209344"/>
                    <a:gd name="connsiteY9" fmla="*/ 645060 h 1371600"/>
                    <a:gd name="connsiteX10" fmla="*/ 66528 w 4209344"/>
                    <a:gd name="connsiteY10" fmla="*/ 10008 h 1371600"/>
                    <a:gd name="connsiteX11" fmla="*/ 69346 w 4209344"/>
                    <a:gd name="connsiteY11"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09344" h="1371600">
                      <a:moveTo>
                        <a:pt x="69346" y="0"/>
                      </a:moveTo>
                      <a:lnTo>
                        <a:pt x="3899099" y="0"/>
                      </a:lnTo>
                      <a:lnTo>
                        <a:pt x="3917979" y="46995"/>
                      </a:lnTo>
                      <a:cubicBezTo>
                        <a:pt x="4017892" y="320935"/>
                        <a:pt x="4056745" y="559542"/>
                        <a:pt x="4056745" y="674096"/>
                      </a:cubicBezTo>
                      <a:cubicBezTo>
                        <a:pt x="4056745" y="804755"/>
                        <a:pt x="3985335" y="906380"/>
                        <a:pt x="3975134" y="953562"/>
                      </a:cubicBezTo>
                      <a:cubicBezTo>
                        <a:pt x="3964932" y="1000745"/>
                        <a:pt x="4039742" y="1138664"/>
                        <a:pt x="4165559" y="1309247"/>
                      </a:cubicBezTo>
                      <a:lnTo>
                        <a:pt x="4209344" y="1371600"/>
                      </a:lnTo>
                      <a:lnTo>
                        <a:pt x="130563" y="1371600"/>
                      </a:lnTo>
                      <a:lnTo>
                        <a:pt x="100739" y="1288038"/>
                      </a:lnTo>
                      <a:cubicBezTo>
                        <a:pt x="39105" y="1095564"/>
                        <a:pt x="0" y="882788"/>
                        <a:pt x="0" y="645060"/>
                      </a:cubicBezTo>
                      <a:cubicBezTo>
                        <a:pt x="0" y="416406"/>
                        <a:pt x="21519" y="204084"/>
                        <a:pt x="66528" y="10008"/>
                      </a:cubicBezTo>
                      <a:lnTo>
                        <a:pt x="69346" y="0"/>
                      </a:lnTo>
                      <a:close/>
                    </a:path>
                  </a:pathLst>
                </a:custGeom>
                <a:solidFill>
                  <a:schemeClr val="bg1">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70" name="Freeform 69"/>
                <p:cNvSpPr>
                  <a:spLocks/>
                </p:cNvSpPr>
                <p:nvPr/>
              </p:nvSpPr>
              <p:spPr bwMode="auto">
                <a:xfrm>
                  <a:off x="3343201" y="1413848"/>
                  <a:ext cx="3829753" cy="1329353"/>
                </a:xfrm>
                <a:custGeom>
                  <a:avLst/>
                  <a:gdLst>
                    <a:gd name="connsiteX0" fmla="*/ 2066141 w 3829753"/>
                    <a:gd name="connsiteY0" fmla="*/ 0 h 1329353"/>
                    <a:gd name="connsiteX1" fmla="*/ 3781180 w 3829753"/>
                    <a:gd name="connsiteY1" fmla="*/ 1208454 h 1329353"/>
                    <a:gd name="connsiteX2" fmla="*/ 3829753 w 3829753"/>
                    <a:gd name="connsiteY2" fmla="*/ 1329353 h 1329353"/>
                    <a:gd name="connsiteX3" fmla="*/ 0 w 3829753"/>
                    <a:gd name="connsiteY3" fmla="*/ 1329353 h 1329353"/>
                    <a:gd name="connsiteX4" fmla="*/ 50095 w 3829753"/>
                    <a:gd name="connsiteY4" fmla="*/ 1151439 h 1329353"/>
                    <a:gd name="connsiteX5" fmla="*/ 2066141 w 3829753"/>
                    <a:gd name="connsiteY5" fmla="*/ 0 h 13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753" h="1329353">
                      <a:moveTo>
                        <a:pt x="2066141" y="0"/>
                      </a:moveTo>
                      <a:cubicBezTo>
                        <a:pt x="3018269" y="0"/>
                        <a:pt x="3530728" y="639405"/>
                        <a:pt x="3781180" y="1208454"/>
                      </a:cubicBezTo>
                      <a:lnTo>
                        <a:pt x="3829753" y="1329353"/>
                      </a:lnTo>
                      <a:lnTo>
                        <a:pt x="0" y="1329353"/>
                      </a:lnTo>
                      <a:lnTo>
                        <a:pt x="50095" y="1151439"/>
                      </a:lnTo>
                      <a:cubicBezTo>
                        <a:pt x="293653" y="424644"/>
                        <a:pt x="923587" y="0"/>
                        <a:pt x="2066141" y="0"/>
                      </a:cubicBezTo>
                      <a:close/>
                    </a:path>
                  </a:pathLst>
                </a:custGeom>
                <a:solidFill>
                  <a:schemeClr val="bg1">
                    <a:alpha val="80000"/>
                  </a:schemeClr>
                </a:solidFill>
                <a:ln>
                  <a:noFill/>
                </a:ln>
              </p:spPr>
              <p:txBody>
                <a:bodyPr vert="horz" wrap="square" lIns="91440" tIns="45720" rIns="91440" bIns="45720" numCol="1" anchor="t" anchorCtr="0" compatLnSpc="1">
                  <a:prstTxWarp prst="textNoShape">
                    <a:avLst/>
                  </a:prstTxWarp>
                  <a:noAutofit/>
                </a:bodyPr>
                <a:lstStyle/>
                <a:p>
                  <a:endParaRPr lang="id-ID" dirty="0"/>
                </a:p>
              </p:txBody>
            </p:sp>
            <p:sp>
              <p:nvSpPr>
                <p:cNvPr id="75" name="Freeform 74"/>
                <p:cNvSpPr>
                  <a:spLocks/>
                </p:cNvSpPr>
                <p:nvPr/>
              </p:nvSpPr>
              <p:spPr bwMode="auto">
                <a:xfrm>
                  <a:off x="3838332" y="5486401"/>
                  <a:ext cx="3502042" cy="1371600"/>
                </a:xfrm>
                <a:custGeom>
                  <a:avLst/>
                  <a:gdLst>
                    <a:gd name="connsiteX0" fmla="*/ 295590 w 3502042"/>
                    <a:gd name="connsiteY0" fmla="*/ 0 h 1371600"/>
                    <a:gd name="connsiteX1" fmla="*/ 3502042 w 3502042"/>
                    <a:gd name="connsiteY1" fmla="*/ 0 h 1371600"/>
                    <a:gd name="connsiteX2" fmla="*/ 3499069 w 3502042"/>
                    <a:gd name="connsiteY2" fmla="*/ 3304 h 1371600"/>
                    <a:gd name="connsiteX3" fmla="*/ 3475265 w 3502042"/>
                    <a:gd name="connsiteY3" fmla="*/ 308177 h 1371600"/>
                    <a:gd name="connsiteX4" fmla="*/ 3291641 w 3502042"/>
                    <a:gd name="connsiteY4" fmla="*/ 620308 h 1371600"/>
                    <a:gd name="connsiteX5" fmla="*/ 2380318 w 3502042"/>
                    <a:gd name="connsiteY5" fmla="*/ 725562 h 1371600"/>
                    <a:gd name="connsiteX6" fmla="*/ 2237571 w 3502042"/>
                    <a:gd name="connsiteY6" fmla="*/ 1365781 h 1371600"/>
                    <a:gd name="connsiteX7" fmla="*/ 2237499 w 3502042"/>
                    <a:gd name="connsiteY7" fmla="*/ 1371600 h 1371600"/>
                    <a:gd name="connsiteX8" fmla="*/ 0 w 3502042"/>
                    <a:gd name="connsiteY8" fmla="*/ 1371600 h 1371600"/>
                    <a:gd name="connsiteX9" fmla="*/ 67437 w 3502042"/>
                    <a:gd name="connsiteY9" fmla="*/ 1193574 h 1371600"/>
                    <a:gd name="connsiteX10" fmla="*/ 302467 w 3502042"/>
                    <a:gd name="connsiteY10" fmla="*/ 30142 h 1371600"/>
                    <a:gd name="connsiteX11" fmla="*/ 295590 w 3502042"/>
                    <a:gd name="connsiteY11"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2042" h="1371600">
                      <a:moveTo>
                        <a:pt x="295590" y="0"/>
                      </a:moveTo>
                      <a:lnTo>
                        <a:pt x="3502042" y="0"/>
                      </a:lnTo>
                      <a:lnTo>
                        <a:pt x="3499069" y="3304"/>
                      </a:lnTo>
                      <a:cubicBezTo>
                        <a:pt x="3414057" y="75892"/>
                        <a:pt x="3448062" y="181146"/>
                        <a:pt x="3475265" y="308177"/>
                      </a:cubicBezTo>
                      <a:cubicBezTo>
                        <a:pt x="3502469" y="435207"/>
                        <a:pt x="3444661" y="565866"/>
                        <a:pt x="3291641" y="620308"/>
                      </a:cubicBezTo>
                      <a:cubicBezTo>
                        <a:pt x="3138620" y="674750"/>
                        <a:pt x="2519737" y="594902"/>
                        <a:pt x="2380318" y="725562"/>
                      </a:cubicBezTo>
                      <a:cubicBezTo>
                        <a:pt x="2249614" y="848055"/>
                        <a:pt x="2238456" y="1308682"/>
                        <a:pt x="2237571" y="1365781"/>
                      </a:cubicBezTo>
                      <a:lnTo>
                        <a:pt x="2237499" y="1371600"/>
                      </a:lnTo>
                      <a:lnTo>
                        <a:pt x="0" y="1371600"/>
                      </a:lnTo>
                      <a:lnTo>
                        <a:pt x="67437" y="1193574"/>
                      </a:lnTo>
                      <a:cubicBezTo>
                        <a:pt x="207467" y="825669"/>
                        <a:pt x="365189" y="393965"/>
                        <a:pt x="302467" y="30142"/>
                      </a:cubicBezTo>
                      <a:lnTo>
                        <a:pt x="295590" y="0"/>
                      </a:lnTo>
                      <a:close/>
                    </a:path>
                  </a:pathLst>
                </a:custGeom>
                <a:solidFill>
                  <a:schemeClr val="bg1">
                    <a:alpha val="35000"/>
                  </a:schemeClr>
                </a:solidFill>
                <a:ln>
                  <a:noFill/>
                </a:ln>
              </p:spPr>
              <p:txBody>
                <a:bodyPr vert="horz" wrap="square" lIns="91440" tIns="45720" rIns="91440" bIns="45720" numCol="1" anchor="t" anchorCtr="0" compatLnSpc="1">
                  <a:prstTxWarp prst="textNoShape">
                    <a:avLst/>
                  </a:prstTxWarp>
                  <a:noAutofit/>
                </a:bodyPr>
                <a:lstStyle/>
                <a:p>
                  <a:endParaRPr lang="id-ID" dirty="0"/>
                </a:p>
              </p:txBody>
            </p:sp>
            <p:sp>
              <p:nvSpPr>
                <p:cNvPr id="74" name="Freeform 73"/>
                <p:cNvSpPr>
                  <a:spLocks/>
                </p:cNvSpPr>
                <p:nvPr/>
              </p:nvSpPr>
              <p:spPr bwMode="auto">
                <a:xfrm>
                  <a:off x="3404418" y="4114801"/>
                  <a:ext cx="4362384" cy="1371600"/>
                </a:xfrm>
                <a:custGeom>
                  <a:avLst/>
                  <a:gdLst>
                    <a:gd name="connsiteX0" fmla="*/ 0 w 4362384"/>
                    <a:gd name="connsiteY0" fmla="*/ 0 h 1371600"/>
                    <a:gd name="connsiteX1" fmla="*/ 4078781 w 4362384"/>
                    <a:gd name="connsiteY1" fmla="*/ 0 h 1371600"/>
                    <a:gd name="connsiteX2" fmla="*/ 4132759 w 4362384"/>
                    <a:gd name="connsiteY2" fmla="*/ 76870 h 1371600"/>
                    <a:gd name="connsiteX3" fmla="*/ 4354639 w 4362384"/>
                    <a:gd name="connsiteY3" fmla="*/ 453027 h 1371600"/>
                    <a:gd name="connsiteX4" fmla="*/ 4133610 w 4362384"/>
                    <a:gd name="connsiteY4" fmla="*/ 645387 h 1371600"/>
                    <a:gd name="connsiteX5" fmla="*/ 4038397 w 4362384"/>
                    <a:gd name="connsiteY5" fmla="*/ 848636 h 1371600"/>
                    <a:gd name="connsiteX6" fmla="*/ 3970388 w 4362384"/>
                    <a:gd name="connsiteY6" fmla="*/ 1128102 h 1371600"/>
                    <a:gd name="connsiteX7" fmla="*/ 3983299 w 4362384"/>
                    <a:gd name="connsiteY7" fmla="*/ 1318988 h 1371600"/>
                    <a:gd name="connsiteX8" fmla="*/ 3935956 w 4362384"/>
                    <a:gd name="connsiteY8" fmla="*/ 1371600 h 1371600"/>
                    <a:gd name="connsiteX9" fmla="*/ 729504 w 4362384"/>
                    <a:gd name="connsiteY9" fmla="*/ 1371600 h 1371600"/>
                    <a:gd name="connsiteX10" fmla="*/ 715970 w 4362384"/>
                    <a:gd name="connsiteY10" fmla="*/ 1312277 h 1371600"/>
                    <a:gd name="connsiteX11" fmla="*/ 685547 w 4362384"/>
                    <a:gd name="connsiteY11" fmla="*/ 1226097 h 1371600"/>
                    <a:gd name="connsiteX12" fmla="*/ 20365 w 4362384"/>
                    <a:gd name="connsiteY12" fmla="*/ 57059 h 1371600"/>
                    <a:gd name="connsiteX13" fmla="*/ 0 w 4362384"/>
                    <a:gd name="connsiteY13"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62384" h="1371600">
                      <a:moveTo>
                        <a:pt x="0" y="0"/>
                      </a:moveTo>
                      <a:lnTo>
                        <a:pt x="4078781" y="0"/>
                      </a:lnTo>
                      <a:lnTo>
                        <a:pt x="4132759" y="76870"/>
                      </a:lnTo>
                      <a:cubicBezTo>
                        <a:pt x="4231585" y="223693"/>
                        <a:pt x="4326585" y="382253"/>
                        <a:pt x="4354639" y="453027"/>
                      </a:cubicBezTo>
                      <a:cubicBezTo>
                        <a:pt x="4392044" y="547392"/>
                        <a:pt x="4290031" y="612722"/>
                        <a:pt x="4133610" y="645387"/>
                      </a:cubicBezTo>
                      <a:cubicBezTo>
                        <a:pt x="3977188" y="678052"/>
                        <a:pt x="3973788" y="757900"/>
                        <a:pt x="4038397" y="848636"/>
                      </a:cubicBezTo>
                      <a:cubicBezTo>
                        <a:pt x="4103005" y="939371"/>
                        <a:pt x="4116607" y="1066402"/>
                        <a:pt x="3970388" y="1128102"/>
                      </a:cubicBezTo>
                      <a:cubicBezTo>
                        <a:pt x="4016294" y="1198876"/>
                        <a:pt x="4020120" y="1261484"/>
                        <a:pt x="3983299" y="1318988"/>
                      </a:cubicBezTo>
                      <a:lnTo>
                        <a:pt x="3935956" y="1371600"/>
                      </a:lnTo>
                      <a:lnTo>
                        <a:pt x="729504" y="1371600"/>
                      </a:lnTo>
                      <a:lnTo>
                        <a:pt x="715970" y="1312277"/>
                      </a:lnTo>
                      <a:cubicBezTo>
                        <a:pt x="707544" y="1282977"/>
                        <a:pt x="697449" y="1254225"/>
                        <a:pt x="685547" y="1226097"/>
                      </a:cubicBezTo>
                      <a:cubicBezTo>
                        <a:pt x="554629" y="916688"/>
                        <a:pt x="217984" y="559245"/>
                        <a:pt x="20365" y="57059"/>
                      </a:cubicBezTo>
                      <a:lnTo>
                        <a:pt x="0" y="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grpSp>
            <p:nvGrpSpPr>
              <p:cNvPr id="97" name="Group 96"/>
              <p:cNvGrpSpPr/>
              <p:nvPr/>
            </p:nvGrpSpPr>
            <p:grpSpPr>
              <a:xfrm>
                <a:off x="5709305" y="5518415"/>
                <a:ext cx="764472" cy="765779"/>
                <a:chOff x="8204317" y="3973834"/>
                <a:chExt cx="464344" cy="465138"/>
              </a:xfrm>
              <a:solidFill>
                <a:schemeClr val="bg1"/>
              </a:solidFill>
            </p:grpSpPr>
            <p:sp>
              <p:nvSpPr>
                <p:cNvPr id="98" name="AutoShape 33"/>
                <p:cNvSpPr>
                  <a:spLocks/>
                </p:cNvSpPr>
                <p:nvPr/>
              </p:nvSpPr>
              <p:spPr bwMode="auto">
                <a:xfrm>
                  <a:off x="8204317" y="414845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9" name="AutoShape 34"/>
                <p:cNvSpPr>
                  <a:spLocks/>
                </p:cNvSpPr>
                <p:nvPr/>
              </p:nvSpPr>
              <p:spPr bwMode="auto">
                <a:xfrm>
                  <a:off x="8320204" y="403257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0" name="AutoShape 35"/>
                <p:cNvSpPr>
                  <a:spLocks/>
                </p:cNvSpPr>
                <p:nvPr/>
              </p:nvSpPr>
              <p:spPr bwMode="auto">
                <a:xfrm>
                  <a:off x="8494829" y="403257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1" name="AutoShape 36"/>
                <p:cNvSpPr>
                  <a:spLocks/>
                </p:cNvSpPr>
                <p:nvPr/>
              </p:nvSpPr>
              <p:spPr bwMode="auto">
                <a:xfrm>
                  <a:off x="8421804" y="397383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02" name="Group 101"/>
              <p:cNvGrpSpPr/>
              <p:nvPr/>
            </p:nvGrpSpPr>
            <p:grpSpPr>
              <a:xfrm>
                <a:off x="5700077" y="3223708"/>
                <a:ext cx="764472" cy="765779"/>
                <a:chOff x="7275629" y="3973834"/>
                <a:chExt cx="464344" cy="465138"/>
              </a:xfrm>
              <a:solidFill>
                <a:schemeClr val="bg1"/>
              </a:solidFill>
            </p:grpSpPr>
            <p:sp>
              <p:nvSpPr>
                <p:cNvPr id="103"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4"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5"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6"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7"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8"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10" name="Group 109"/>
              <p:cNvGrpSpPr/>
              <p:nvPr/>
            </p:nvGrpSpPr>
            <p:grpSpPr>
              <a:xfrm>
                <a:off x="5833335" y="2080645"/>
                <a:ext cx="525330" cy="765779"/>
                <a:chOff x="3582988" y="3510757"/>
                <a:chExt cx="319088" cy="465138"/>
              </a:xfrm>
              <a:solidFill>
                <a:schemeClr val="bg1"/>
              </a:solidFill>
            </p:grpSpPr>
            <p:sp>
              <p:nvSpPr>
                <p:cNvPr id="111"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12"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17" name="Group 116"/>
              <p:cNvGrpSpPr/>
              <p:nvPr/>
            </p:nvGrpSpPr>
            <p:grpSpPr>
              <a:xfrm>
                <a:off x="5730926" y="4444249"/>
                <a:ext cx="753666" cy="659618"/>
                <a:chOff x="2569485" y="4937447"/>
                <a:chExt cx="464344" cy="406400"/>
              </a:xfrm>
              <a:solidFill>
                <a:schemeClr val="bg1"/>
              </a:solidFill>
            </p:grpSpPr>
            <p:sp>
              <p:nvSpPr>
                <p:cNvPr id="118" name="AutoShape 103"/>
                <p:cNvSpPr>
                  <a:spLocks/>
                </p:cNvSpPr>
                <p:nvPr/>
              </p:nvSpPr>
              <p:spPr bwMode="auto">
                <a:xfrm>
                  <a:off x="2642510" y="5009678"/>
                  <a:ext cx="166688" cy="1095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19" name="AutoShape 104"/>
                <p:cNvSpPr>
                  <a:spLocks/>
                </p:cNvSpPr>
                <p:nvPr/>
              </p:nvSpPr>
              <p:spPr bwMode="auto">
                <a:xfrm>
                  <a:off x="2569485"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spTree>
    <p:extLst>
      <p:ext uri="{BB962C8B-B14F-4D97-AF65-F5344CB8AC3E}">
        <p14:creationId xmlns:p14="http://schemas.microsoft.com/office/powerpoint/2010/main" val="60950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1000"/>
                                        <p:tgtEl>
                                          <p:spTgt spid="80"/>
                                        </p:tgtEl>
                                      </p:cBhvr>
                                    </p:animEffect>
                                    <p:anim calcmode="lin" valueType="num">
                                      <p:cBhvr>
                                        <p:cTn id="16" dur="1000" fill="hold"/>
                                        <p:tgtEl>
                                          <p:spTgt spid="80"/>
                                        </p:tgtEl>
                                        <p:attrNameLst>
                                          <p:attrName>ppt_x</p:attrName>
                                        </p:attrNameLst>
                                      </p:cBhvr>
                                      <p:tavLst>
                                        <p:tav tm="0">
                                          <p:val>
                                            <p:strVal val="#ppt_x"/>
                                          </p:val>
                                        </p:tav>
                                        <p:tav tm="100000">
                                          <p:val>
                                            <p:strVal val="#ppt_x"/>
                                          </p:val>
                                        </p:tav>
                                      </p:tavLst>
                                    </p:anim>
                                    <p:anim calcmode="lin" valueType="num">
                                      <p:cBhvr>
                                        <p:cTn id="17" dur="1000" fill="hold"/>
                                        <p:tgtEl>
                                          <p:spTgt spid="80"/>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81"/>
                                        </p:tgtEl>
                                        <p:attrNameLst>
                                          <p:attrName>style.visibility</p:attrName>
                                        </p:attrNameLst>
                                      </p:cBhvr>
                                      <p:to>
                                        <p:strVal val="visible"/>
                                      </p:to>
                                    </p:set>
                                    <p:animEffect transition="in" filter="wipe(up)">
                                      <p:cBhvr>
                                        <p:cTn id="21" dur="500"/>
                                        <p:tgtEl>
                                          <p:spTgt spid="81"/>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fade">
                                      <p:cBhvr>
                                        <p:cTn id="25" dur="500"/>
                                        <p:tgtEl>
                                          <p:spTgt spid="82"/>
                                        </p:tgtEl>
                                      </p:cBhvr>
                                    </p:animEffect>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1000"/>
                                        <p:tgtEl>
                                          <p:spTgt spid="86"/>
                                        </p:tgtEl>
                                      </p:cBhvr>
                                    </p:animEffect>
                                    <p:anim calcmode="lin" valueType="num">
                                      <p:cBhvr>
                                        <p:cTn id="30" dur="1000" fill="hold"/>
                                        <p:tgtEl>
                                          <p:spTgt spid="86"/>
                                        </p:tgtEl>
                                        <p:attrNameLst>
                                          <p:attrName>ppt_x</p:attrName>
                                        </p:attrNameLst>
                                      </p:cBhvr>
                                      <p:tavLst>
                                        <p:tav tm="0">
                                          <p:val>
                                            <p:strVal val="#ppt_x"/>
                                          </p:val>
                                        </p:tav>
                                        <p:tav tm="100000">
                                          <p:val>
                                            <p:strVal val="#ppt_x"/>
                                          </p:val>
                                        </p:tav>
                                      </p:tavLst>
                                    </p:anim>
                                    <p:anim calcmode="lin" valueType="num">
                                      <p:cBhvr>
                                        <p:cTn id="31" dur="1000" fill="hold"/>
                                        <p:tgtEl>
                                          <p:spTgt spid="86"/>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22" presetClass="entr" presetSubtype="1" fill="hold" grpId="0" nodeType="afterEffect">
                                  <p:stCondLst>
                                    <p:cond delay="0"/>
                                  </p:stCondLst>
                                  <p:childTnLst>
                                    <p:set>
                                      <p:cBhvr>
                                        <p:cTn id="34" dur="1" fill="hold">
                                          <p:stCondLst>
                                            <p:cond delay="0"/>
                                          </p:stCondLst>
                                        </p:cTn>
                                        <p:tgtEl>
                                          <p:spTgt spid="87"/>
                                        </p:tgtEl>
                                        <p:attrNameLst>
                                          <p:attrName>style.visibility</p:attrName>
                                        </p:attrNameLst>
                                      </p:cBhvr>
                                      <p:to>
                                        <p:strVal val="visible"/>
                                      </p:to>
                                    </p:set>
                                    <p:animEffect transition="in" filter="wipe(up)">
                                      <p:cBhvr>
                                        <p:cTn id="35" dur="500"/>
                                        <p:tgtEl>
                                          <p:spTgt spid="87"/>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fade">
                                      <p:cBhvr>
                                        <p:cTn id="39" dur="500"/>
                                        <p:tgtEl>
                                          <p:spTgt spid="88"/>
                                        </p:tgtEl>
                                      </p:cBhvr>
                                    </p:animEffect>
                                  </p:childTnLst>
                                </p:cTn>
                              </p:par>
                            </p:childTnLst>
                          </p:cTn>
                        </p:par>
                        <p:par>
                          <p:cTn id="40" fill="hold">
                            <p:stCondLst>
                              <p:cond delay="5000"/>
                            </p:stCondLst>
                            <p:childTnLst>
                              <p:par>
                                <p:cTn id="41" presetID="42" presetClass="entr" presetSubtype="0" fill="hold" grpId="0" nodeType="afterEffect">
                                  <p:stCondLst>
                                    <p:cond delay="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1000"/>
                                        <p:tgtEl>
                                          <p:spTgt spid="83"/>
                                        </p:tgtEl>
                                      </p:cBhvr>
                                    </p:animEffect>
                                    <p:anim calcmode="lin" valueType="num">
                                      <p:cBhvr>
                                        <p:cTn id="44" dur="1000" fill="hold"/>
                                        <p:tgtEl>
                                          <p:spTgt spid="83"/>
                                        </p:tgtEl>
                                        <p:attrNameLst>
                                          <p:attrName>ppt_x</p:attrName>
                                        </p:attrNameLst>
                                      </p:cBhvr>
                                      <p:tavLst>
                                        <p:tav tm="0">
                                          <p:val>
                                            <p:strVal val="#ppt_x"/>
                                          </p:val>
                                        </p:tav>
                                        <p:tav tm="100000">
                                          <p:val>
                                            <p:strVal val="#ppt_x"/>
                                          </p:val>
                                        </p:tav>
                                      </p:tavLst>
                                    </p:anim>
                                    <p:anim calcmode="lin" valueType="num">
                                      <p:cBhvr>
                                        <p:cTn id="45" dur="1000" fill="hold"/>
                                        <p:tgtEl>
                                          <p:spTgt spid="83"/>
                                        </p:tgtEl>
                                        <p:attrNameLst>
                                          <p:attrName>ppt_y</p:attrName>
                                        </p:attrNameLst>
                                      </p:cBhvr>
                                      <p:tavLst>
                                        <p:tav tm="0">
                                          <p:val>
                                            <p:strVal val="#ppt_y+.1"/>
                                          </p:val>
                                        </p:tav>
                                        <p:tav tm="100000">
                                          <p:val>
                                            <p:strVal val="#ppt_y"/>
                                          </p:val>
                                        </p:tav>
                                      </p:tavLst>
                                    </p:anim>
                                  </p:childTnLst>
                                </p:cTn>
                              </p:par>
                            </p:childTnLst>
                          </p:cTn>
                        </p:par>
                        <p:par>
                          <p:cTn id="46" fill="hold">
                            <p:stCondLst>
                              <p:cond delay="6000"/>
                            </p:stCondLst>
                            <p:childTnLst>
                              <p:par>
                                <p:cTn id="47" presetID="22" presetClass="entr" presetSubtype="1" fill="hold" grpId="0" nodeType="after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wipe(up)">
                                      <p:cBhvr>
                                        <p:cTn id="49" dur="500"/>
                                        <p:tgtEl>
                                          <p:spTgt spid="84"/>
                                        </p:tgtEl>
                                      </p:cBhvr>
                                    </p:animEffect>
                                  </p:childTnLst>
                                </p:cTn>
                              </p:par>
                            </p:childTnLst>
                          </p:cTn>
                        </p:par>
                        <p:par>
                          <p:cTn id="50" fill="hold">
                            <p:stCondLst>
                              <p:cond delay="6500"/>
                            </p:stCondLst>
                            <p:childTnLst>
                              <p:par>
                                <p:cTn id="51" presetID="10" presetClass="entr" presetSubtype="0" fill="hold" grpId="0" nodeType="afterEffect">
                                  <p:stCondLst>
                                    <p:cond delay="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500"/>
                                        <p:tgtEl>
                                          <p:spTgt spid="85"/>
                                        </p:tgtEl>
                                      </p:cBhvr>
                                    </p:animEffect>
                                  </p:childTnLst>
                                </p:cTn>
                              </p:par>
                            </p:childTnLst>
                          </p:cTn>
                        </p:par>
                        <p:par>
                          <p:cTn id="54" fill="hold">
                            <p:stCondLst>
                              <p:cond delay="7000"/>
                            </p:stCondLst>
                            <p:childTnLst>
                              <p:par>
                                <p:cTn id="55" presetID="42" presetClass="entr" presetSubtype="0" fill="hold" grpId="0" nodeType="afterEffect">
                                  <p:stCondLst>
                                    <p:cond delay="250"/>
                                  </p:stCondLst>
                                  <p:childTnLst>
                                    <p:set>
                                      <p:cBhvr>
                                        <p:cTn id="56" dur="1" fill="hold">
                                          <p:stCondLst>
                                            <p:cond delay="0"/>
                                          </p:stCondLst>
                                        </p:cTn>
                                        <p:tgtEl>
                                          <p:spTgt spid="89"/>
                                        </p:tgtEl>
                                        <p:attrNameLst>
                                          <p:attrName>style.visibility</p:attrName>
                                        </p:attrNameLst>
                                      </p:cBhvr>
                                      <p:to>
                                        <p:strVal val="visible"/>
                                      </p:to>
                                    </p:set>
                                    <p:animEffect transition="in" filter="fade">
                                      <p:cBhvr>
                                        <p:cTn id="57" dur="1000"/>
                                        <p:tgtEl>
                                          <p:spTgt spid="89"/>
                                        </p:tgtEl>
                                      </p:cBhvr>
                                    </p:animEffect>
                                    <p:anim calcmode="lin" valueType="num">
                                      <p:cBhvr>
                                        <p:cTn id="58" dur="1000" fill="hold"/>
                                        <p:tgtEl>
                                          <p:spTgt spid="89"/>
                                        </p:tgtEl>
                                        <p:attrNameLst>
                                          <p:attrName>ppt_x</p:attrName>
                                        </p:attrNameLst>
                                      </p:cBhvr>
                                      <p:tavLst>
                                        <p:tav tm="0">
                                          <p:val>
                                            <p:strVal val="#ppt_x"/>
                                          </p:val>
                                        </p:tav>
                                        <p:tav tm="100000">
                                          <p:val>
                                            <p:strVal val="#ppt_x"/>
                                          </p:val>
                                        </p:tav>
                                      </p:tavLst>
                                    </p:anim>
                                    <p:anim calcmode="lin" valueType="num">
                                      <p:cBhvr>
                                        <p:cTn id="59" dur="1000" fill="hold"/>
                                        <p:tgtEl>
                                          <p:spTgt spid="89"/>
                                        </p:tgtEl>
                                        <p:attrNameLst>
                                          <p:attrName>ppt_y</p:attrName>
                                        </p:attrNameLst>
                                      </p:cBhvr>
                                      <p:tavLst>
                                        <p:tav tm="0">
                                          <p:val>
                                            <p:strVal val="#ppt_y+.1"/>
                                          </p:val>
                                        </p:tav>
                                        <p:tav tm="100000">
                                          <p:val>
                                            <p:strVal val="#ppt_y"/>
                                          </p:val>
                                        </p:tav>
                                      </p:tavLst>
                                    </p:anim>
                                  </p:childTnLst>
                                </p:cTn>
                              </p:par>
                            </p:childTnLst>
                          </p:cTn>
                        </p:par>
                        <p:par>
                          <p:cTn id="60" fill="hold">
                            <p:stCondLst>
                              <p:cond delay="8250"/>
                            </p:stCondLst>
                            <p:childTnLst>
                              <p:par>
                                <p:cTn id="61" presetID="22" presetClass="entr" presetSubtype="1" fill="hold" grpId="0" nodeType="afterEffect">
                                  <p:stCondLst>
                                    <p:cond delay="0"/>
                                  </p:stCondLst>
                                  <p:childTnLst>
                                    <p:set>
                                      <p:cBhvr>
                                        <p:cTn id="62" dur="1" fill="hold">
                                          <p:stCondLst>
                                            <p:cond delay="0"/>
                                          </p:stCondLst>
                                        </p:cTn>
                                        <p:tgtEl>
                                          <p:spTgt spid="90"/>
                                        </p:tgtEl>
                                        <p:attrNameLst>
                                          <p:attrName>style.visibility</p:attrName>
                                        </p:attrNameLst>
                                      </p:cBhvr>
                                      <p:to>
                                        <p:strVal val="visible"/>
                                      </p:to>
                                    </p:set>
                                    <p:animEffect transition="in" filter="wipe(up)">
                                      <p:cBhvr>
                                        <p:cTn id="63" dur="500"/>
                                        <p:tgtEl>
                                          <p:spTgt spid="90"/>
                                        </p:tgtEl>
                                      </p:cBhvr>
                                    </p:animEffect>
                                  </p:childTnLst>
                                </p:cTn>
                              </p:par>
                            </p:childTnLst>
                          </p:cTn>
                        </p:par>
                        <p:par>
                          <p:cTn id="64" fill="hold">
                            <p:stCondLst>
                              <p:cond delay="8750"/>
                            </p:stCondLst>
                            <p:childTnLst>
                              <p:par>
                                <p:cTn id="65" presetID="10" presetClass="entr" presetSubtype="0" fill="hold" grpId="0" nodeType="afterEffect">
                                  <p:stCondLst>
                                    <p:cond delay="0"/>
                                  </p:stCondLst>
                                  <p:childTnLst>
                                    <p:set>
                                      <p:cBhvr>
                                        <p:cTn id="66" dur="1" fill="hold">
                                          <p:stCondLst>
                                            <p:cond delay="0"/>
                                          </p:stCondLst>
                                        </p:cTn>
                                        <p:tgtEl>
                                          <p:spTgt spid="91"/>
                                        </p:tgtEl>
                                        <p:attrNameLst>
                                          <p:attrName>style.visibility</p:attrName>
                                        </p:attrNameLst>
                                      </p:cBhvr>
                                      <p:to>
                                        <p:strVal val="visible"/>
                                      </p:to>
                                    </p:set>
                                    <p:animEffect transition="in" filter="fade">
                                      <p:cBhvr>
                                        <p:cTn id="6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1" grpId="0"/>
      <p:bldP spid="82" grpId="0"/>
      <p:bldP spid="83" grpId="0" animBg="1"/>
      <p:bldP spid="84" grpId="0"/>
      <p:bldP spid="85" grpId="0"/>
      <p:bldP spid="86" grpId="0" animBg="1"/>
      <p:bldP spid="87" grpId="0"/>
      <p:bldP spid="88" grpId="0"/>
      <p:bldP spid="89" grpId="0" animBg="1"/>
      <p:bldP spid="90" grpId="0"/>
      <p:bldP spid="91" grpId="0"/>
      <p:bldP spid="9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Mountain Chart Sample</a:t>
            </a:r>
          </a:p>
        </p:txBody>
      </p:sp>
      <p:grpSp>
        <p:nvGrpSpPr>
          <p:cNvPr id="3" name="Group 2"/>
          <p:cNvGrpSpPr/>
          <p:nvPr/>
        </p:nvGrpSpPr>
        <p:grpSpPr>
          <a:xfrm>
            <a:off x="1" y="3426853"/>
            <a:ext cx="2410273" cy="1286654"/>
            <a:chOff x="1706563" y="4518025"/>
            <a:chExt cx="2605088" cy="1390650"/>
          </a:xfrm>
          <a:solidFill>
            <a:schemeClr val="bg1"/>
          </a:solidFill>
        </p:grpSpPr>
        <p:sp>
          <p:nvSpPr>
            <p:cNvPr id="4"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1219090" y="1589309"/>
            <a:ext cx="2414680" cy="3124197"/>
            <a:chOff x="3024188" y="3378200"/>
            <a:chExt cx="2609851" cy="2530475"/>
          </a:xfrm>
          <a:solidFill>
            <a:schemeClr val="bg1"/>
          </a:solidFill>
        </p:grpSpPr>
        <p:sp>
          <p:nvSpPr>
            <p:cNvPr id="7"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2435242" y="3042549"/>
            <a:ext cx="2410273" cy="1670957"/>
            <a:chOff x="4338638" y="2257425"/>
            <a:chExt cx="2605088" cy="3651250"/>
          </a:xfrm>
          <a:solidFill>
            <a:schemeClr val="bg1"/>
          </a:solidFill>
        </p:grpSpPr>
        <p:sp>
          <p:nvSpPr>
            <p:cNvPr id="10"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2" name="Group 11"/>
          <p:cNvGrpSpPr/>
          <p:nvPr/>
        </p:nvGrpSpPr>
        <p:grpSpPr>
          <a:xfrm>
            <a:off x="3658738" y="3579579"/>
            <a:ext cx="2410273" cy="1133926"/>
            <a:chOff x="5661026" y="3946525"/>
            <a:chExt cx="2605088" cy="1962150"/>
          </a:xfrm>
          <a:solidFill>
            <a:schemeClr val="bg1"/>
          </a:solidFill>
        </p:grpSpPr>
        <p:sp>
          <p:nvSpPr>
            <p:cNvPr id="13"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5" name="Group 14"/>
          <p:cNvGrpSpPr/>
          <p:nvPr/>
        </p:nvGrpSpPr>
        <p:grpSpPr>
          <a:xfrm>
            <a:off x="4870484" y="2721423"/>
            <a:ext cx="2414680" cy="1992084"/>
            <a:chOff x="6970713" y="2933700"/>
            <a:chExt cx="2609851" cy="2974975"/>
          </a:xfrm>
          <a:solidFill>
            <a:schemeClr val="bg1"/>
          </a:solidFill>
        </p:grpSpPr>
        <p:sp>
          <p:nvSpPr>
            <p:cNvPr id="16"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8" name="Group 17"/>
          <p:cNvGrpSpPr/>
          <p:nvPr/>
        </p:nvGrpSpPr>
        <p:grpSpPr>
          <a:xfrm>
            <a:off x="6093982" y="2068281"/>
            <a:ext cx="2410273" cy="2645228"/>
            <a:chOff x="8293101" y="5205412"/>
            <a:chExt cx="2605088" cy="703264"/>
          </a:xfrm>
          <a:solidFill>
            <a:schemeClr val="bg1"/>
          </a:solidFill>
        </p:grpSpPr>
        <p:sp>
          <p:nvSpPr>
            <p:cNvPr id="19" name="Freeform 15"/>
            <p:cNvSpPr>
              <a:spLocks/>
            </p:cNvSpPr>
            <p:nvPr/>
          </p:nvSpPr>
          <p:spPr bwMode="auto">
            <a:xfrm>
              <a:off x="8293101" y="5205412"/>
              <a:ext cx="1301750" cy="703263"/>
            </a:xfrm>
            <a:custGeom>
              <a:avLst/>
              <a:gdLst>
                <a:gd name="T0" fmla="*/ 333 w 347"/>
                <a:gd name="T1" fmla="*/ 14 h 187"/>
                <a:gd name="T2" fmla="*/ 0 w 347"/>
                <a:gd name="T3" fmla="*/ 187 h 187"/>
                <a:gd name="T4" fmla="*/ 347 w 347"/>
                <a:gd name="T5" fmla="*/ 187 h 187"/>
                <a:gd name="T6" fmla="*/ 347 w 347"/>
                <a:gd name="T7" fmla="*/ 0 h 187"/>
                <a:gd name="T8" fmla="*/ 333 w 347"/>
                <a:gd name="T9" fmla="*/ 14 h 187"/>
              </a:gdLst>
              <a:ahLst/>
              <a:cxnLst>
                <a:cxn ang="0">
                  <a:pos x="T0" y="T1"/>
                </a:cxn>
                <a:cxn ang="0">
                  <a:pos x="T2" y="T3"/>
                </a:cxn>
                <a:cxn ang="0">
                  <a:pos x="T4" y="T5"/>
                </a:cxn>
                <a:cxn ang="0">
                  <a:pos x="T6" y="T7"/>
                </a:cxn>
                <a:cxn ang="0">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20" name="Freeform 16"/>
            <p:cNvSpPr>
              <a:spLocks/>
            </p:cNvSpPr>
            <p:nvPr/>
          </p:nvSpPr>
          <p:spPr bwMode="auto">
            <a:xfrm>
              <a:off x="9594851" y="5205413"/>
              <a:ext cx="1303338" cy="703263"/>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7360546" y="3853537"/>
            <a:ext cx="2410273" cy="859970"/>
            <a:chOff x="1706563" y="4518025"/>
            <a:chExt cx="2605088" cy="1390650"/>
          </a:xfrm>
          <a:solidFill>
            <a:schemeClr val="bg1"/>
          </a:solidFill>
        </p:grpSpPr>
        <p:sp>
          <p:nvSpPr>
            <p:cNvPr id="22"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23"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a:off x="8579635" y="2068281"/>
            <a:ext cx="2410273" cy="2645226"/>
            <a:chOff x="4338638" y="2257425"/>
            <a:chExt cx="2605088" cy="3651250"/>
          </a:xfrm>
          <a:solidFill>
            <a:schemeClr val="bg1"/>
          </a:solidFill>
        </p:grpSpPr>
        <p:sp>
          <p:nvSpPr>
            <p:cNvPr id="25"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9803132" y="2898092"/>
            <a:ext cx="2410273" cy="1815414"/>
            <a:chOff x="5661026" y="3946525"/>
            <a:chExt cx="2605088" cy="1962150"/>
          </a:xfrm>
          <a:solidFill>
            <a:schemeClr val="bg1"/>
          </a:solidFill>
        </p:grpSpPr>
        <p:sp>
          <p:nvSpPr>
            <p:cNvPr id="28"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6" name="Rectangle 35"/>
          <p:cNvSpPr/>
          <p:nvPr/>
        </p:nvSpPr>
        <p:spPr>
          <a:xfrm>
            <a:off x="0" y="4705745"/>
            <a:ext cx="12192000" cy="865915"/>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7" name="TextBox 36"/>
          <p:cNvSpPr txBox="1"/>
          <p:nvPr/>
        </p:nvSpPr>
        <p:spPr>
          <a:xfrm>
            <a:off x="845381" y="4889226"/>
            <a:ext cx="720069" cy="307777"/>
          </a:xfrm>
          <a:prstGeom prst="rect">
            <a:avLst/>
          </a:prstGeom>
          <a:noFill/>
        </p:spPr>
        <p:txBody>
          <a:bodyPr wrap="none" rtlCol="0">
            <a:spAutoFit/>
          </a:bodyPr>
          <a:lstStyle/>
          <a:p>
            <a:pPr algn="ctr"/>
            <a:r>
              <a:rPr lang="en-US" sz="1400" b="1" dirty="0">
                <a:solidFill>
                  <a:schemeClr val="bg1"/>
                </a:solidFill>
              </a:rPr>
              <a:t>S</a:t>
            </a:r>
            <a:r>
              <a:rPr lang="id-ID" sz="1400" b="1" dirty="0">
                <a:solidFill>
                  <a:schemeClr val="bg1"/>
                </a:solidFill>
              </a:rPr>
              <a:t>ervice</a:t>
            </a:r>
          </a:p>
        </p:txBody>
      </p:sp>
      <p:sp>
        <p:nvSpPr>
          <p:cNvPr id="38" name="TextBox 37"/>
          <p:cNvSpPr txBox="1"/>
          <p:nvPr/>
        </p:nvSpPr>
        <p:spPr>
          <a:xfrm>
            <a:off x="2163774" y="4889226"/>
            <a:ext cx="533929" cy="307777"/>
          </a:xfrm>
          <a:prstGeom prst="rect">
            <a:avLst/>
          </a:prstGeom>
          <a:noFill/>
        </p:spPr>
        <p:txBody>
          <a:bodyPr wrap="none" rtlCol="0">
            <a:spAutoFit/>
          </a:bodyPr>
          <a:lstStyle/>
          <a:p>
            <a:pPr algn="ctr"/>
            <a:r>
              <a:rPr lang="en-US" sz="1400" b="1" dirty="0">
                <a:solidFill>
                  <a:schemeClr val="bg1"/>
                </a:solidFill>
              </a:rPr>
              <a:t>Data</a:t>
            </a:r>
            <a:endParaRPr lang="id-ID" sz="1400" b="1" dirty="0">
              <a:solidFill>
                <a:schemeClr val="bg1"/>
              </a:solidFill>
            </a:endParaRPr>
          </a:p>
        </p:txBody>
      </p:sp>
      <p:sp>
        <p:nvSpPr>
          <p:cNvPr id="39" name="TextBox 38"/>
          <p:cNvSpPr txBox="1"/>
          <p:nvPr/>
        </p:nvSpPr>
        <p:spPr>
          <a:xfrm>
            <a:off x="3130065" y="4889226"/>
            <a:ext cx="1009700" cy="523220"/>
          </a:xfrm>
          <a:prstGeom prst="rect">
            <a:avLst/>
          </a:prstGeom>
          <a:noFill/>
        </p:spPr>
        <p:txBody>
          <a:bodyPr wrap="none" rtlCol="0">
            <a:spAutoFit/>
          </a:bodyPr>
          <a:lstStyle/>
          <a:p>
            <a:pPr algn="ctr"/>
            <a:r>
              <a:rPr lang="en-US" sz="1400" b="1" dirty="0">
                <a:solidFill>
                  <a:schemeClr val="bg1"/>
                </a:solidFill>
              </a:rPr>
              <a:t>Product</a:t>
            </a:r>
          </a:p>
          <a:p>
            <a:pPr algn="ctr"/>
            <a:r>
              <a:rPr lang="en-US" sz="1400" b="1" dirty="0" err="1">
                <a:solidFill>
                  <a:schemeClr val="bg1"/>
                </a:solidFill>
              </a:rPr>
              <a:t>Infomation</a:t>
            </a:r>
            <a:endParaRPr lang="id-ID" sz="1400" b="1" dirty="0">
              <a:solidFill>
                <a:schemeClr val="bg1"/>
              </a:solidFill>
            </a:endParaRPr>
          </a:p>
        </p:txBody>
      </p:sp>
      <p:sp>
        <p:nvSpPr>
          <p:cNvPr id="40" name="TextBox 39"/>
          <p:cNvSpPr txBox="1"/>
          <p:nvPr/>
        </p:nvSpPr>
        <p:spPr>
          <a:xfrm>
            <a:off x="4493578" y="4889226"/>
            <a:ext cx="729687" cy="307777"/>
          </a:xfrm>
          <a:prstGeom prst="rect">
            <a:avLst/>
          </a:prstGeom>
          <a:noFill/>
        </p:spPr>
        <p:txBody>
          <a:bodyPr wrap="none" rtlCol="0">
            <a:spAutoFit/>
          </a:bodyPr>
          <a:lstStyle/>
          <a:p>
            <a:pPr algn="ctr"/>
            <a:r>
              <a:rPr lang="en-US" sz="1400" b="1" dirty="0">
                <a:solidFill>
                  <a:schemeClr val="bg1"/>
                </a:solidFill>
              </a:rPr>
              <a:t>Quality</a:t>
            </a:r>
            <a:endParaRPr lang="id-ID" sz="1400" b="1" dirty="0">
              <a:solidFill>
                <a:schemeClr val="bg1"/>
              </a:solidFill>
            </a:endParaRPr>
          </a:p>
        </p:txBody>
      </p:sp>
      <p:sp>
        <p:nvSpPr>
          <p:cNvPr id="41" name="TextBox 40"/>
          <p:cNvSpPr txBox="1"/>
          <p:nvPr/>
        </p:nvSpPr>
        <p:spPr>
          <a:xfrm>
            <a:off x="5653035" y="4889226"/>
            <a:ext cx="832792" cy="307777"/>
          </a:xfrm>
          <a:prstGeom prst="rect">
            <a:avLst/>
          </a:prstGeom>
          <a:noFill/>
        </p:spPr>
        <p:txBody>
          <a:bodyPr wrap="none" rtlCol="0">
            <a:spAutoFit/>
          </a:bodyPr>
          <a:lstStyle/>
          <a:p>
            <a:pPr algn="ctr"/>
            <a:r>
              <a:rPr lang="en-US" sz="1400" b="1" dirty="0">
                <a:solidFill>
                  <a:schemeClr val="bg1"/>
                </a:solidFill>
              </a:rPr>
              <a:t>Network</a:t>
            </a:r>
            <a:endParaRPr lang="id-ID" sz="1400" b="1" dirty="0">
              <a:solidFill>
                <a:schemeClr val="bg1"/>
              </a:solidFill>
            </a:endParaRPr>
          </a:p>
        </p:txBody>
      </p:sp>
      <p:sp>
        <p:nvSpPr>
          <p:cNvPr id="42" name="TextBox 41"/>
          <p:cNvSpPr txBox="1"/>
          <p:nvPr/>
        </p:nvSpPr>
        <p:spPr>
          <a:xfrm>
            <a:off x="6929292" y="4889226"/>
            <a:ext cx="726930" cy="307777"/>
          </a:xfrm>
          <a:prstGeom prst="rect">
            <a:avLst/>
          </a:prstGeom>
          <a:noFill/>
        </p:spPr>
        <p:txBody>
          <a:bodyPr wrap="none" rtlCol="0">
            <a:spAutoFit/>
          </a:bodyPr>
          <a:lstStyle/>
          <a:p>
            <a:pPr algn="ctr"/>
            <a:r>
              <a:rPr lang="en-US" sz="1400" b="1" dirty="0">
                <a:solidFill>
                  <a:schemeClr val="bg1"/>
                </a:solidFill>
              </a:rPr>
              <a:t>Protect</a:t>
            </a:r>
            <a:endParaRPr lang="id-ID" sz="1400" b="1" dirty="0">
              <a:solidFill>
                <a:schemeClr val="bg1"/>
              </a:solidFill>
            </a:endParaRPr>
          </a:p>
        </p:txBody>
      </p:sp>
      <p:sp>
        <p:nvSpPr>
          <p:cNvPr id="43" name="TextBox 42"/>
          <p:cNvSpPr txBox="1"/>
          <p:nvPr/>
        </p:nvSpPr>
        <p:spPr>
          <a:xfrm>
            <a:off x="8155543" y="4889226"/>
            <a:ext cx="848950" cy="307777"/>
          </a:xfrm>
          <a:prstGeom prst="rect">
            <a:avLst/>
          </a:prstGeom>
          <a:noFill/>
        </p:spPr>
        <p:txBody>
          <a:bodyPr wrap="none" rtlCol="0">
            <a:spAutoFit/>
          </a:bodyPr>
          <a:lstStyle/>
          <a:p>
            <a:pPr algn="ctr"/>
            <a:r>
              <a:rPr lang="id-ID" sz="1400" b="1" dirty="0">
                <a:solidFill>
                  <a:schemeClr val="bg1"/>
                </a:solidFill>
              </a:rPr>
              <a:t>Ser</a:t>
            </a:r>
            <a:r>
              <a:rPr lang="en-US" sz="1400" b="1" dirty="0" err="1">
                <a:solidFill>
                  <a:schemeClr val="bg1"/>
                </a:solidFill>
              </a:rPr>
              <a:t>curity</a:t>
            </a:r>
            <a:endParaRPr lang="id-ID" sz="1400" b="1" dirty="0">
              <a:solidFill>
                <a:schemeClr val="bg1"/>
              </a:solidFill>
            </a:endParaRPr>
          </a:p>
        </p:txBody>
      </p:sp>
      <p:sp>
        <p:nvSpPr>
          <p:cNvPr id="44" name="TextBox 43"/>
          <p:cNvSpPr txBox="1"/>
          <p:nvPr/>
        </p:nvSpPr>
        <p:spPr>
          <a:xfrm>
            <a:off x="9479103" y="4889226"/>
            <a:ext cx="667170" cy="307777"/>
          </a:xfrm>
          <a:prstGeom prst="rect">
            <a:avLst/>
          </a:prstGeom>
          <a:noFill/>
        </p:spPr>
        <p:txBody>
          <a:bodyPr wrap="none" rtlCol="0">
            <a:spAutoFit/>
          </a:bodyPr>
          <a:lstStyle/>
          <a:p>
            <a:pPr algn="ctr"/>
            <a:r>
              <a:rPr lang="en-US" sz="1400" b="1" dirty="0">
                <a:solidFill>
                  <a:schemeClr val="bg1"/>
                </a:solidFill>
              </a:rPr>
              <a:t>Model</a:t>
            </a:r>
            <a:endParaRPr lang="id-ID" sz="1400" b="1" dirty="0">
              <a:solidFill>
                <a:schemeClr val="bg1"/>
              </a:solidFill>
            </a:endParaRPr>
          </a:p>
        </p:txBody>
      </p:sp>
      <p:sp>
        <p:nvSpPr>
          <p:cNvPr id="45" name="TextBox 44"/>
          <p:cNvSpPr txBox="1"/>
          <p:nvPr/>
        </p:nvSpPr>
        <p:spPr>
          <a:xfrm>
            <a:off x="10726491" y="4889226"/>
            <a:ext cx="554959" cy="307777"/>
          </a:xfrm>
          <a:prstGeom prst="rect">
            <a:avLst/>
          </a:prstGeom>
          <a:noFill/>
        </p:spPr>
        <p:txBody>
          <a:bodyPr wrap="none" rtlCol="0">
            <a:spAutoFit/>
          </a:bodyPr>
          <a:lstStyle/>
          <a:p>
            <a:pPr algn="ctr"/>
            <a:r>
              <a:rPr lang="en-US" sz="1400" b="1" dirty="0">
                <a:solidFill>
                  <a:schemeClr val="bg1"/>
                </a:solidFill>
              </a:rPr>
              <a:t>Price</a:t>
            </a:r>
            <a:endParaRPr lang="id-ID" sz="1400" b="1" dirty="0">
              <a:solidFill>
                <a:schemeClr val="bg1"/>
              </a:solidFill>
            </a:endParaRPr>
          </a:p>
        </p:txBody>
      </p:sp>
      <p:sp>
        <p:nvSpPr>
          <p:cNvPr id="47" name="TextBox 46"/>
          <p:cNvSpPr txBox="1"/>
          <p:nvPr/>
        </p:nvSpPr>
        <p:spPr>
          <a:xfrm>
            <a:off x="891867" y="5747379"/>
            <a:ext cx="627095" cy="400110"/>
          </a:xfrm>
          <a:prstGeom prst="rect">
            <a:avLst/>
          </a:prstGeom>
          <a:noFill/>
        </p:spPr>
        <p:txBody>
          <a:bodyPr wrap="none" rtlCol="0">
            <a:spAutoFit/>
          </a:bodyPr>
          <a:lstStyle/>
          <a:p>
            <a:pPr algn="ctr"/>
            <a:r>
              <a:rPr lang="en-US" sz="2000" dirty="0">
                <a:solidFill>
                  <a:schemeClr val="bg1">
                    <a:lumMod val="95000"/>
                  </a:schemeClr>
                </a:solidFill>
              </a:rPr>
              <a:t>30%</a:t>
            </a:r>
          </a:p>
        </p:txBody>
      </p:sp>
      <p:sp>
        <p:nvSpPr>
          <p:cNvPr id="48" name="TextBox 47"/>
          <p:cNvSpPr txBox="1"/>
          <p:nvPr/>
        </p:nvSpPr>
        <p:spPr>
          <a:xfrm>
            <a:off x="2092249" y="5764853"/>
            <a:ext cx="627095" cy="400110"/>
          </a:xfrm>
          <a:prstGeom prst="rect">
            <a:avLst/>
          </a:prstGeom>
          <a:noFill/>
        </p:spPr>
        <p:txBody>
          <a:bodyPr wrap="none" rtlCol="0">
            <a:spAutoFit/>
          </a:bodyPr>
          <a:lstStyle/>
          <a:p>
            <a:pPr algn="ctr"/>
            <a:r>
              <a:rPr lang="en-US" sz="2000" dirty="0">
                <a:solidFill>
                  <a:schemeClr val="bg1">
                    <a:lumMod val="95000"/>
                  </a:schemeClr>
                </a:solidFill>
              </a:rPr>
              <a:t>72%</a:t>
            </a:r>
          </a:p>
        </p:txBody>
      </p:sp>
      <p:sp>
        <p:nvSpPr>
          <p:cNvPr id="49" name="TextBox 48"/>
          <p:cNvSpPr txBox="1"/>
          <p:nvPr/>
        </p:nvSpPr>
        <p:spPr>
          <a:xfrm>
            <a:off x="3345190" y="5745329"/>
            <a:ext cx="627095" cy="400110"/>
          </a:xfrm>
          <a:prstGeom prst="rect">
            <a:avLst/>
          </a:prstGeom>
          <a:noFill/>
        </p:spPr>
        <p:txBody>
          <a:bodyPr wrap="none" rtlCol="0">
            <a:spAutoFit/>
          </a:bodyPr>
          <a:lstStyle/>
          <a:p>
            <a:pPr algn="ctr"/>
            <a:r>
              <a:rPr lang="en-US" sz="2000" dirty="0">
                <a:solidFill>
                  <a:schemeClr val="bg1">
                    <a:lumMod val="95000"/>
                  </a:schemeClr>
                </a:solidFill>
              </a:rPr>
              <a:t>38%</a:t>
            </a:r>
          </a:p>
        </p:txBody>
      </p:sp>
      <p:sp>
        <p:nvSpPr>
          <p:cNvPr id="50" name="TextBox 49"/>
          <p:cNvSpPr txBox="1"/>
          <p:nvPr/>
        </p:nvSpPr>
        <p:spPr>
          <a:xfrm>
            <a:off x="4576950" y="5745329"/>
            <a:ext cx="627095" cy="400110"/>
          </a:xfrm>
          <a:prstGeom prst="rect">
            <a:avLst/>
          </a:prstGeom>
          <a:noFill/>
        </p:spPr>
        <p:txBody>
          <a:bodyPr wrap="none" rtlCol="0">
            <a:spAutoFit/>
          </a:bodyPr>
          <a:lstStyle/>
          <a:p>
            <a:pPr algn="ctr"/>
            <a:r>
              <a:rPr lang="en-US" sz="2000" dirty="0">
                <a:solidFill>
                  <a:schemeClr val="bg1">
                    <a:lumMod val="95000"/>
                  </a:schemeClr>
                </a:solidFill>
              </a:rPr>
              <a:t>27%</a:t>
            </a:r>
          </a:p>
        </p:txBody>
      </p:sp>
      <p:sp>
        <p:nvSpPr>
          <p:cNvPr id="51" name="TextBox 50"/>
          <p:cNvSpPr txBox="1"/>
          <p:nvPr/>
        </p:nvSpPr>
        <p:spPr>
          <a:xfrm>
            <a:off x="5755463" y="5745329"/>
            <a:ext cx="627095" cy="400110"/>
          </a:xfrm>
          <a:prstGeom prst="rect">
            <a:avLst/>
          </a:prstGeom>
          <a:noFill/>
        </p:spPr>
        <p:txBody>
          <a:bodyPr wrap="none" rtlCol="0">
            <a:spAutoFit/>
          </a:bodyPr>
          <a:lstStyle/>
          <a:p>
            <a:pPr algn="ctr"/>
            <a:r>
              <a:rPr lang="en-US" sz="2000" dirty="0">
                <a:solidFill>
                  <a:schemeClr val="bg1">
                    <a:lumMod val="95000"/>
                  </a:schemeClr>
                </a:solidFill>
              </a:rPr>
              <a:t>45%</a:t>
            </a:r>
          </a:p>
        </p:txBody>
      </p:sp>
      <p:sp>
        <p:nvSpPr>
          <p:cNvPr id="52" name="TextBox 51"/>
          <p:cNvSpPr txBox="1"/>
          <p:nvPr/>
        </p:nvSpPr>
        <p:spPr>
          <a:xfrm>
            <a:off x="7046998" y="5733496"/>
            <a:ext cx="627095" cy="400110"/>
          </a:xfrm>
          <a:prstGeom prst="rect">
            <a:avLst/>
          </a:prstGeom>
          <a:noFill/>
        </p:spPr>
        <p:txBody>
          <a:bodyPr wrap="none" rtlCol="0">
            <a:spAutoFit/>
          </a:bodyPr>
          <a:lstStyle/>
          <a:p>
            <a:pPr algn="ctr"/>
            <a:r>
              <a:rPr lang="en-US" sz="2000" dirty="0">
                <a:solidFill>
                  <a:schemeClr val="bg1">
                    <a:lumMod val="95000"/>
                  </a:schemeClr>
                </a:solidFill>
              </a:rPr>
              <a:t>60%</a:t>
            </a:r>
          </a:p>
        </p:txBody>
      </p:sp>
      <p:sp>
        <p:nvSpPr>
          <p:cNvPr id="53" name="TextBox 52"/>
          <p:cNvSpPr txBox="1"/>
          <p:nvPr/>
        </p:nvSpPr>
        <p:spPr>
          <a:xfrm>
            <a:off x="8252869" y="5745329"/>
            <a:ext cx="627095" cy="400110"/>
          </a:xfrm>
          <a:prstGeom prst="rect">
            <a:avLst/>
          </a:prstGeom>
          <a:noFill/>
        </p:spPr>
        <p:txBody>
          <a:bodyPr wrap="none" rtlCol="0">
            <a:spAutoFit/>
          </a:bodyPr>
          <a:lstStyle/>
          <a:p>
            <a:pPr algn="ctr"/>
            <a:r>
              <a:rPr lang="en-US" sz="2000" dirty="0">
                <a:solidFill>
                  <a:schemeClr val="bg1">
                    <a:lumMod val="95000"/>
                  </a:schemeClr>
                </a:solidFill>
              </a:rPr>
              <a:t>20%</a:t>
            </a:r>
          </a:p>
        </p:txBody>
      </p:sp>
      <p:sp>
        <p:nvSpPr>
          <p:cNvPr id="54" name="TextBox 53"/>
          <p:cNvSpPr txBox="1"/>
          <p:nvPr/>
        </p:nvSpPr>
        <p:spPr>
          <a:xfrm>
            <a:off x="9457271" y="5748011"/>
            <a:ext cx="627095" cy="400110"/>
          </a:xfrm>
          <a:prstGeom prst="rect">
            <a:avLst/>
          </a:prstGeom>
          <a:noFill/>
        </p:spPr>
        <p:txBody>
          <a:bodyPr wrap="none" rtlCol="0">
            <a:spAutoFit/>
          </a:bodyPr>
          <a:lstStyle/>
          <a:p>
            <a:pPr algn="ctr"/>
            <a:r>
              <a:rPr lang="en-US" sz="2000" dirty="0">
                <a:solidFill>
                  <a:schemeClr val="bg1">
                    <a:lumMod val="95000"/>
                  </a:schemeClr>
                </a:solidFill>
              </a:rPr>
              <a:t>59%</a:t>
            </a:r>
          </a:p>
        </p:txBody>
      </p:sp>
      <p:sp>
        <p:nvSpPr>
          <p:cNvPr id="55" name="TextBox 54"/>
          <p:cNvSpPr txBox="1"/>
          <p:nvPr/>
        </p:nvSpPr>
        <p:spPr>
          <a:xfrm>
            <a:off x="10691381" y="5768444"/>
            <a:ext cx="627095" cy="400110"/>
          </a:xfrm>
          <a:prstGeom prst="rect">
            <a:avLst/>
          </a:prstGeom>
          <a:noFill/>
        </p:spPr>
        <p:txBody>
          <a:bodyPr wrap="none" rtlCol="0">
            <a:spAutoFit/>
          </a:bodyPr>
          <a:lstStyle/>
          <a:p>
            <a:pPr algn="ctr"/>
            <a:r>
              <a:rPr lang="en-US" sz="2000" dirty="0">
                <a:solidFill>
                  <a:schemeClr val="bg1">
                    <a:lumMod val="95000"/>
                  </a:schemeClr>
                </a:solidFill>
              </a:rPr>
              <a:t>43%</a:t>
            </a:r>
          </a:p>
        </p:txBody>
      </p:sp>
    </p:spTree>
    <p:extLst>
      <p:ext uri="{BB962C8B-B14F-4D97-AF65-F5344CB8AC3E}">
        <p14:creationId xmlns:p14="http://schemas.microsoft.com/office/powerpoint/2010/main" val="2076191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arn(inVertical)">
                                      <p:cBhvr>
                                        <p:cTn id="7" dur="500"/>
                                        <p:tgtEl>
                                          <p:spTgt spid="3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500"/>
                                        <p:tgtEl>
                                          <p:spTgt spid="37"/>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1000"/>
                                        <p:tgtEl>
                                          <p:spTgt spid="47"/>
                                        </p:tgtEl>
                                      </p:cBhvr>
                                    </p:animEffect>
                                    <p:anim calcmode="lin" valueType="num">
                                      <p:cBhvr>
                                        <p:cTn id="19" dur="1000" fill="hold"/>
                                        <p:tgtEl>
                                          <p:spTgt spid="47"/>
                                        </p:tgtEl>
                                        <p:attrNameLst>
                                          <p:attrName>ppt_x</p:attrName>
                                        </p:attrNameLst>
                                      </p:cBhvr>
                                      <p:tavLst>
                                        <p:tav tm="0">
                                          <p:val>
                                            <p:strVal val="#ppt_x"/>
                                          </p:val>
                                        </p:tav>
                                        <p:tav tm="100000">
                                          <p:val>
                                            <p:strVal val="#ppt_x"/>
                                          </p:val>
                                        </p:tav>
                                      </p:tavLst>
                                    </p:anim>
                                    <p:anim calcmode="lin" valueType="num">
                                      <p:cBhvr>
                                        <p:cTn id="20" dur="1000" fill="hold"/>
                                        <p:tgtEl>
                                          <p:spTgt spid="47"/>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4"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22" presetClass="entr" presetSubtype="4"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500"/>
                                        <p:tgtEl>
                                          <p:spTgt spid="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childTnLst>
                          </p:cTn>
                        </p:par>
                        <p:par>
                          <p:cTn id="41" fill="hold">
                            <p:stCondLst>
                              <p:cond delay="4000"/>
                            </p:stCondLst>
                            <p:childTnLst>
                              <p:par>
                                <p:cTn id="42" presetID="42" presetClass="entr" presetSubtype="0" fill="hold" grpId="0" nodeType="after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1000"/>
                                        <p:tgtEl>
                                          <p:spTgt spid="49"/>
                                        </p:tgtEl>
                                      </p:cBhvr>
                                    </p:animEffect>
                                    <p:anim calcmode="lin" valueType="num">
                                      <p:cBhvr>
                                        <p:cTn id="45" dur="1000" fill="hold"/>
                                        <p:tgtEl>
                                          <p:spTgt spid="49"/>
                                        </p:tgtEl>
                                        <p:attrNameLst>
                                          <p:attrName>ppt_x</p:attrName>
                                        </p:attrNameLst>
                                      </p:cBhvr>
                                      <p:tavLst>
                                        <p:tav tm="0">
                                          <p:val>
                                            <p:strVal val="#ppt_x"/>
                                          </p:val>
                                        </p:tav>
                                        <p:tav tm="100000">
                                          <p:val>
                                            <p:strVal val="#ppt_x"/>
                                          </p:val>
                                        </p:tav>
                                      </p:tavLst>
                                    </p:anim>
                                    <p:anim calcmode="lin" valueType="num">
                                      <p:cBhvr>
                                        <p:cTn id="46" dur="1000" fill="hold"/>
                                        <p:tgtEl>
                                          <p:spTgt spid="49"/>
                                        </p:tgtEl>
                                        <p:attrNameLst>
                                          <p:attrName>ppt_y</p:attrName>
                                        </p:attrNameLst>
                                      </p:cBhvr>
                                      <p:tavLst>
                                        <p:tav tm="0">
                                          <p:val>
                                            <p:strVal val="#ppt_y+.1"/>
                                          </p:val>
                                        </p:tav>
                                        <p:tav tm="100000">
                                          <p:val>
                                            <p:strVal val="#ppt_y"/>
                                          </p:val>
                                        </p:tav>
                                      </p:tavLst>
                                    </p:anim>
                                  </p:childTnLst>
                                </p:cTn>
                              </p:par>
                            </p:childTnLst>
                          </p:cTn>
                        </p:par>
                        <p:par>
                          <p:cTn id="47" fill="hold">
                            <p:stCondLst>
                              <p:cond delay="5000"/>
                            </p:stCondLst>
                            <p:childTnLst>
                              <p:par>
                                <p:cTn id="48" presetID="22" presetClass="entr" presetSubtype="4" fill="hold" nodeType="after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down)">
                                      <p:cBhvr>
                                        <p:cTn id="50" dur="500"/>
                                        <p:tgtEl>
                                          <p:spTgt spid="1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500"/>
                                        <p:tgtEl>
                                          <p:spTgt spid="40"/>
                                        </p:tgtEl>
                                      </p:cBhvr>
                                    </p:animEffect>
                                  </p:childTnLst>
                                </p:cTn>
                              </p:par>
                            </p:childTnLst>
                          </p:cTn>
                        </p:par>
                        <p:par>
                          <p:cTn id="54" fill="hold">
                            <p:stCondLst>
                              <p:cond delay="5500"/>
                            </p:stCondLst>
                            <p:childTnLst>
                              <p:par>
                                <p:cTn id="55" presetID="42" presetClass="entr" presetSubtype="0"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anim calcmode="lin" valueType="num">
                                      <p:cBhvr>
                                        <p:cTn id="58" dur="1000" fill="hold"/>
                                        <p:tgtEl>
                                          <p:spTgt spid="50"/>
                                        </p:tgtEl>
                                        <p:attrNameLst>
                                          <p:attrName>ppt_x</p:attrName>
                                        </p:attrNameLst>
                                      </p:cBhvr>
                                      <p:tavLst>
                                        <p:tav tm="0">
                                          <p:val>
                                            <p:strVal val="#ppt_x"/>
                                          </p:val>
                                        </p:tav>
                                        <p:tav tm="100000">
                                          <p:val>
                                            <p:strVal val="#ppt_x"/>
                                          </p:val>
                                        </p:tav>
                                      </p:tavLst>
                                    </p:anim>
                                    <p:anim calcmode="lin" valueType="num">
                                      <p:cBhvr>
                                        <p:cTn id="59" dur="1000" fill="hold"/>
                                        <p:tgtEl>
                                          <p:spTgt spid="50"/>
                                        </p:tgtEl>
                                        <p:attrNameLst>
                                          <p:attrName>ppt_y</p:attrName>
                                        </p:attrNameLst>
                                      </p:cBhvr>
                                      <p:tavLst>
                                        <p:tav tm="0">
                                          <p:val>
                                            <p:strVal val="#ppt_y+.1"/>
                                          </p:val>
                                        </p:tav>
                                        <p:tav tm="100000">
                                          <p:val>
                                            <p:strVal val="#ppt_y"/>
                                          </p:val>
                                        </p:tav>
                                      </p:tavLst>
                                    </p:anim>
                                  </p:childTnLst>
                                </p:cTn>
                              </p:par>
                            </p:childTnLst>
                          </p:cTn>
                        </p:par>
                        <p:par>
                          <p:cTn id="60" fill="hold">
                            <p:stCondLst>
                              <p:cond delay="6500"/>
                            </p:stCondLst>
                            <p:childTnLst>
                              <p:par>
                                <p:cTn id="61" presetID="22" presetClass="entr" presetSubtype="4" fill="hold" nodeType="after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down)">
                                      <p:cBhvr>
                                        <p:cTn id="63" dur="500"/>
                                        <p:tgtEl>
                                          <p:spTgt spid="1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fade">
                                      <p:cBhvr>
                                        <p:cTn id="66" dur="500"/>
                                        <p:tgtEl>
                                          <p:spTgt spid="41"/>
                                        </p:tgtEl>
                                      </p:cBhvr>
                                    </p:animEffect>
                                  </p:childTnLst>
                                </p:cTn>
                              </p:par>
                            </p:childTnLst>
                          </p:cTn>
                        </p:par>
                        <p:par>
                          <p:cTn id="67" fill="hold">
                            <p:stCondLst>
                              <p:cond delay="7000"/>
                            </p:stCondLst>
                            <p:childTnLst>
                              <p:par>
                                <p:cTn id="68" presetID="42" presetClass="entr" presetSubtype="0" fill="hold" grpId="0" nodeType="after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fade">
                                      <p:cBhvr>
                                        <p:cTn id="70" dur="1000"/>
                                        <p:tgtEl>
                                          <p:spTgt spid="51"/>
                                        </p:tgtEl>
                                      </p:cBhvr>
                                    </p:animEffect>
                                    <p:anim calcmode="lin" valueType="num">
                                      <p:cBhvr>
                                        <p:cTn id="71" dur="1000" fill="hold"/>
                                        <p:tgtEl>
                                          <p:spTgt spid="51"/>
                                        </p:tgtEl>
                                        <p:attrNameLst>
                                          <p:attrName>ppt_x</p:attrName>
                                        </p:attrNameLst>
                                      </p:cBhvr>
                                      <p:tavLst>
                                        <p:tav tm="0">
                                          <p:val>
                                            <p:strVal val="#ppt_x"/>
                                          </p:val>
                                        </p:tav>
                                        <p:tav tm="100000">
                                          <p:val>
                                            <p:strVal val="#ppt_x"/>
                                          </p:val>
                                        </p:tav>
                                      </p:tavLst>
                                    </p:anim>
                                    <p:anim calcmode="lin" valueType="num">
                                      <p:cBhvr>
                                        <p:cTn id="72" dur="1000" fill="hold"/>
                                        <p:tgtEl>
                                          <p:spTgt spid="51"/>
                                        </p:tgtEl>
                                        <p:attrNameLst>
                                          <p:attrName>ppt_y</p:attrName>
                                        </p:attrNameLst>
                                      </p:cBhvr>
                                      <p:tavLst>
                                        <p:tav tm="0">
                                          <p:val>
                                            <p:strVal val="#ppt_y+.1"/>
                                          </p:val>
                                        </p:tav>
                                        <p:tav tm="100000">
                                          <p:val>
                                            <p:strVal val="#ppt_y"/>
                                          </p:val>
                                        </p:tav>
                                      </p:tavLst>
                                    </p:anim>
                                  </p:childTnLst>
                                </p:cTn>
                              </p:par>
                            </p:childTnLst>
                          </p:cTn>
                        </p:par>
                        <p:par>
                          <p:cTn id="73" fill="hold">
                            <p:stCondLst>
                              <p:cond delay="8000"/>
                            </p:stCondLst>
                            <p:childTnLst>
                              <p:par>
                                <p:cTn id="74" presetID="22" presetClass="entr" presetSubtype="4" fill="hold"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fade">
                                      <p:cBhvr>
                                        <p:cTn id="79" dur="500"/>
                                        <p:tgtEl>
                                          <p:spTgt spid="42"/>
                                        </p:tgtEl>
                                      </p:cBhvr>
                                    </p:animEffect>
                                  </p:childTnLst>
                                </p:cTn>
                              </p:par>
                            </p:childTnLst>
                          </p:cTn>
                        </p:par>
                        <p:par>
                          <p:cTn id="80" fill="hold">
                            <p:stCondLst>
                              <p:cond delay="8500"/>
                            </p:stCondLst>
                            <p:childTnLst>
                              <p:par>
                                <p:cTn id="81" presetID="42" presetClass="entr" presetSubtype="0" fill="hold" grpId="0"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1000"/>
                                        <p:tgtEl>
                                          <p:spTgt spid="52"/>
                                        </p:tgtEl>
                                      </p:cBhvr>
                                    </p:animEffect>
                                    <p:anim calcmode="lin" valueType="num">
                                      <p:cBhvr>
                                        <p:cTn id="84" dur="1000" fill="hold"/>
                                        <p:tgtEl>
                                          <p:spTgt spid="52"/>
                                        </p:tgtEl>
                                        <p:attrNameLst>
                                          <p:attrName>ppt_x</p:attrName>
                                        </p:attrNameLst>
                                      </p:cBhvr>
                                      <p:tavLst>
                                        <p:tav tm="0">
                                          <p:val>
                                            <p:strVal val="#ppt_x"/>
                                          </p:val>
                                        </p:tav>
                                        <p:tav tm="100000">
                                          <p:val>
                                            <p:strVal val="#ppt_x"/>
                                          </p:val>
                                        </p:tav>
                                      </p:tavLst>
                                    </p:anim>
                                    <p:anim calcmode="lin" valueType="num">
                                      <p:cBhvr>
                                        <p:cTn id="85" dur="1000" fill="hold"/>
                                        <p:tgtEl>
                                          <p:spTgt spid="52"/>
                                        </p:tgtEl>
                                        <p:attrNameLst>
                                          <p:attrName>ppt_y</p:attrName>
                                        </p:attrNameLst>
                                      </p:cBhvr>
                                      <p:tavLst>
                                        <p:tav tm="0">
                                          <p:val>
                                            <p:strVal val="#ppt_y+.1"/>
                                          </p:val>
                                        </p:tav>
                                        <p:tav tm="100000">
                                          <p:val>
                                            <p:strVal val="#ppt_y"/>
                                          </p:val>
                                        </p:tav>
                                      </p:tavLst>
                                    </p:anim>
                                  </p:childTnLst>
                                </p:cTn>
                              </p:par>
                            </p:childTnLst>
                          </p:cTn>
                        </p:par>
                        <p:par>
                          <p:cTn id="86" fill="hold">
                            <p:stCondLst>
                              <p:cond delay="9500"/>
                            </p:stCondLst>
                            <p:childTnLst>
                              <p:par>
                                <p:cTn id="87" presetID="22" presetClass="entr" presetSubtype="4" fill="hold"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wipe(down)">
                                      <p:cBhvr>
                                        <p:cTn id="89" dur="500"/>
                                        <p:tgtEl>
                                          <p:spTgt spid="21"/>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43"/>
                                        </p:tgtEl>
                                        <p:attrNameLst>
                                          <p:attrName>style.visibility</p:attrName>
                                        </p:attrNameLst>
                                      </p:cBhvr>
                                      <p:to>
                                        <p:strVal val="visible"/>
                                      </p:to>
                                    </p:set>
                                    <p:animEffect transition="in" filter="fade">
                                      <p:cBhvr>
                                        <p:cTn id="92" dur="500"/>
                                        <p:tgtEl>
                                          <p:spTgt spid="43"/>
                                        </p:tgtEl>
                                      </p:cBhvr>
                                    </p:animEffect>
                                  </p:childTnLst>
                                </p:cTn>
                              </p:par>
                            </p:childTnLst>
                          </p:cTn>
                        </p:par>
                        <p:par>
                          <p:cTn id="93" fill="hold">
                            <p:stCondLst>
                              <p:cond delay="10000"/>
                            </p:stCondLst>
                            <p:childTnLst>
                              <p:par>
                                <p:cTn id="94" presetID="42" presetClass="entr" presetSubtype="0" fill="hold" grpId="0" nodeType="afterEffect">
                                  <p:stCondLst>
                                    <p:cond delay="0"/>
                                  </p:stCondLst>
                                  <p:childTnLst>
                                    <p:set>
                                      <p:cBhvr>
                                        <p:cTn id="95" dur="1" fill="hold">
                                          <p:stCondLst>
                                            <p:cond delay="0"/>
                                          </p:stCondLst>
                                        </p:cTn>
                                        <p:tgtEl>
                                          <p:spTgt spid="53"/>
                                        </p:tgtEl>
                                        <p:attrNameLst>
                                          <p:attrName>style.visibility</p:attrName>
                                        </p:attrNameLst>
                                      </p:cBhvr>
                                      <p:to>
                                        <p:strVal val="visible"/>
                                      </p:to>
                                    </p:set>
                                    <p:animEffect transition="in" filter="fade">
                                      <p:cBhvr>
                                        <p:cTn id="96" dur="1000"/>
                                        <p:tgtEl>
                                          <p:spTgt spid="53"/>
                                        </p:tgtEl>
                                      </p:cBhvr>
                                    </p:animEffect>
                                    <p:anim calcmode="lin" valueType="num">
                                      <p:cBhvr>
                                        <p:cTn id="97" dur="1000" fill="hold"/>
                                        <p:tgtEl>
                                          <p:spTgt spid="53"/>
                                        </p:tgtEl>
                                        <p:attrNameLst>
                                          <p:attrName>ppt_x</p:attrName>
                                        </p:attrNameLst>
                                      </p:cBhvr>
                                      <p:tavLst>
                                        <p:tav tm="0">
                                          <p:val>
                                            <p:strVal val="#ppt_x"/>
                                          </p:val>
                                        </p:tav>
                                        <p:tav tm="100000">
                                          <p:val>
                                            <p:strVal val="#ppt_x"/>
                                          </p:val>
                                        </p:tav>
                                      </p:tavLst>
                                    </p:anim>
                                    <p:anim calcmode="lin" valueType="num">
                                      <p:cBhvr>
                                        <p:cTn id="98" dur="1000" fill="hold"/>
                                        <p:tgtEl>
                                          <p:spTgt spid="53"/>
                                        </p:tgtEl>
                                        <p:attrNameLst>
                                          <p:attrName>ppt_y</p:attrName>
                                        </p:attrNameLst>
                                      </p:cBhvr>
                                      <p:tavLst>
                                        <p:tav tm="0">
                                          <p:val>
                                            <p:strVal val="#ppt_y+.1"/>
                                          </p:val>
                                        </p:tav>
                                        <p:tav tm="100000">
                                          <p:val>
                                            <p:strVal val="#ppt_y"/>
                                          </p:val>
                                        </p:tav>
                                      </p:tavLst>
                                    </p:anim>
                                  </p:childTnLst>
                                </p:cTn>
                              </p:par>
                            </p:childTnLst>
                          </p:cTn>
                        </p:par>
                        <p:par>
                          <p:cTn id="99" fill="hold">
                            <p:stCondLst>
                              <p:cond delay="11000"/>
                            </p:stCondLst>
                            <p:childTnLst>
                              <p:par>
                                <p:cTn id="100" presetID="22" presetClass="entr" presetSubtype="4" fill="hold" nodeType="after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wipe(down)">
                                      <p:cBhvr>
                                        <p:cTn id="102" dur="500"/>
                                        <p:tgtEl>
                                          <p:spTgt spid="24"/>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fade">
                                      <p:cBhvr>
                                        <p:cTn id="105" dur="500"/>
                                        <p:tgtEl>
                                          <p:spTgt spid="44"/>
                                        </p:tgtEl>
                                      </p:cBhvr>
                                    </p:animEffect>
                                  </p:childTnLst>
                                </p:cTn>
                              </p:par>
                            </p:childTnLst>
                          </p:cTn>
                        </p:par>
                        <p:par>
                          <p:cTn id="106" fill="hold">
                            <p:stCondLst>
                              <p:cond delay="11500"/>
                            </p:stCondLst>
                            <p:childTnLst>
                              <p:par>
                                <p:cTn id="107" presetID="42" presetClass="entr" presetSubtype="0" fill="hold" grpId="0" nodeType="after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1000"/>
                                        <p:tgtEl>
                                          <p:spTgt spid="54"/>
                                        </p:tgtEl>
                                      </p:cBhvr>
                                    </p:animEffect>
                                    <p:anim calcmode="lin" valueType="num">
                                      <p:cBhvr>
                                        <p:cTn id="110" dur="1000" fill="hold"/>
                                        <p:tgtEl>
                                          <p:spTgt spid="54"/>
                                        </p:tgtEl>
                                        <p:attrNameLst>
                                          <p:attrName>ppt_x</p:attrName>
                                        </p:attrNameLst>
                                      </p:cBhvr>
                                      <p:tavLst>
                                        <p:tav tm="0">
                                          <p:val>
                                            <p:strVal val="#ppt_x"/>
                                          </p:val>
                                        </p:tav>
                                        <p:tav tm="100000">
                                          <p:val>
                                            <p:strVal val="#ppt_x"/>
                                          </p:val>
                                        </p:tav>
                                      </p:tavLst>
                                    </p:anim>
                                    <p:anim calcmode="lin" valueType="num">
                                      <p:cBhvr>
                                        <p:cTn id="111" dur="1000" fill="hold"/>
                                        <p:tgtEl>
                                          <p:spTgt spid="54"/>
                                        </p:tgtEl>
                                        <p:attrNameLst>
                                          <p:attrName>ppt_y</p:attrName>
                                        </p:attrNameLst>
                                      </p:cBhvr>
                                      <p:tavLst>
                                        <p:tav tm="0">
                                          <p:val>
                                            <p:strVal val="#ppt_y+.1"/>
                                          </p:val>
                                        </p:tav>
                                        <p:tav tm="100000">
                                          <p:val>
                                            <p:strVal val="#ppt_y"/>
                                          </p:val>
                                        </p:tav>
                                      </p:tavLst>
                                    </p:anim>
                                  </p:childTnLst>
                                </p:cTn>
                              </p:par>
                            </p:childTnLst>
                          </p:cTn>
                        </p:par>
                        <p:par>
                          <p:cTn id="112" fill="hold">
                            <p:stCondLst>
                              <p:cond delay="12500"/>
                            </p:stCondLst>
                            <p:childTnLst>
                              <p:par>
                                <p:cTn id="113" presetID="22" presetClass="entr" presetSubtype="4" fill="hold"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wipe(down)">
                                      <p:cBhvr>
                                        <p:cTn id="115" dur="500"/>
                                        <p:tgtEl>
                                          <p:spTgt spid="2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5"/>
                                        </p:tgtEl>
                                        <p:attrNameLst>
                                          <p:attrName>style.visibility</p:attrName>
                                        </p:attrNameLst>
                                      </p:cBhvr>
                                      <p:to>
                                        <p:strVal val="visible"/>
                                      </p:to>
                                    </p:set>
                                    <p:animEffect transition="in" filter="fade">
                                      <p:cBhvr>
                                        <p:cTn id="118" dur="500"/>
                                        <p:tgtEl>
                                          <p:spTgt spid="45"/>
                                        </p:tgtEl>
                                      </p:cBhvr>
                                    </p:animEffect>
                                  </p:childTnLst>
                                </p:cTn>
                              </p:par>
                            </p:childTnLst>
                          </p:cTn>
                        </p:par>
                        <p:par>
                          <p:cTn id="119" fill="hold">
                            <p:stCondLst>
                              <p:cond delay="13000"/>
                            </p:stCondLst>
                            <p:childTnLst>
                              <p:par>
                                <p:cTn id="120" presetID="42" presetClass="entr" presetSubtype="0" fill="hold" grpId="0" nodeType="afterEffect">
                                  <p:stCondLst>
                                    <p:cond delay="0"/>
                                  </p:stCondLst>
                                  <p:childTnLst>
                                    <p:set>
                                      <p:cBhvr>
                                        <p:cTn id="121" dur="1" fill="hold">
                                          <p:stCondLst>
                                            <p:cond delay="0"/>
                                          </p:stCondLst>
                                        </p:cTn>
                                        <p:tgtEl>
                                          <p:spTgt spid="55"/>
                                        </p:tgtEl>
                                        <p:attrNameLst>
                                          <p:attrName>style.visibility</p:attrName>
                                        </p:attrNameLst>
                                      </p:cBhvr>
                                      <p:to>
                                        <p:strVal val="visible"/>
                                      </p:to>
                                    </p:set>
                                    <p:animEffect transition="in" filter="fade">
                                      <p:cBhvr>
                                        <p:cTn id="122" dur="1000"/>
                                        <p:tgtEl>
                                          <p:spTgt spid="55"/>
                                        </p:tgtEl>
                                      </p:cBhvr>
                                    </p:animEffect>
                                    <p:anim calcmode="lin" valueType="num">
                                      <p:cBhvr>
                                        <p:cTn id="123" dur="1000" fill="hold"/>
                                        <p:tgtEl>
                                          <p:spTgt spid="55"/>
                                        </p:tgtEl>
                                        <p:attrNameLst>
                                          <p:attrName>ppt_x</p:attrName>
                                        </p:attrNameLst>
                                      </p:cBhvr>
                                      <p:tavLst>
                                        <p:tav tm="0">
                                          <p:val>
                                            <p:strVal val="#ppt_x"/>
                                          </p:val>
                                        </p:tav>
                                        <p:tav tm="100000">
                                          <p:val>
                                            <p:strVal val="#ppt_x"/>
                                          </p:val>
                                        </p:tav>
                                      </p:tavLst>
                                    </p:anim>
                                    <p:anim calcmode="lin" valueType="num">
                                      <p:cBhvr>
                                        <p:cTn id="12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p:bldP spid="38" grpId="0"/>
      <p:bldP spid="39" grpId="0"/>
      <p:bldP spid="40" grpId="0"/>
      <p:bldP spid="41" grpId="0"/>
      <p:bldP spid="42" grpId="0"/>
      <p:bldP spid="43" grpId="0"/>
      <p:bldP spid="44" grpId="0"/>
      <p:bldP spid="45" grpId="0"/>
      <p:bldP spid="47" grpId="0"/>
      <p:bldP spid="48" grpId="0"/>
      <p:bldP spid="49" grpId="0"/>
      <p:bldP spid="50" grpId="0"/>
      <p:bldP spid="51" grpId="0"/>
      <p:bldP spid="52" grpId="0"/>
      <p:bldP spid="53" grpId="0"/>
      <p:bldP spid="54" grpId="0"/>
      <p:bldP spid="5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4958366"/>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solidFill>
                  <a:schemeClr val="bg1"/>
                </a:solidFill>
              </a:rPr>
              <a:t>Barchart Layout Sample</a:t>
            </a:r>
          </a:p>
        </p:txBody>
      </p:sp>
      <p:grpSp>
        <p:nvGrpSpPr>
          <p:cNvPr id="5" name="Group 4"/>
          <p:cNvGrpSpPr/>
          <p:nvPr/>
        </p:nvGrpSpPr>
        <p:grpSpPr>
          <a:xfrm>
            <a:off x="5930961" y="1635666"/>
            <a:ext cx="780759" cy="619223"/>
            <a:chOff x="1268812" y="2170863"/>
            <a:chExt cx="912962" cy="724074"/>
          </a:xfrm>
        </p:grpSpPr>
        <p:sp>
          <p:nvSpPr>
            <p:cNvPr id="6" name="Rectangle 5"/>
            <p:cNvSpPr/>
            <p:nvPr/>
          </p:nvSpPr>
          <p:spPr>
            <a:xfrm>
              <a:off x="1268812" y="2170863"/>
              <a:ext cx="724074" cy="72407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dirty="0">
                  <a:latin typeface="+mj-lt"/>
                </a:rPr>
                <a:t>01</a:t>
              </a:r>
              <a:endParaRPr lang="en-US" sz="2400" dirty="0">
                <a:latin typeface="+mj-lt"/>
              </a:endParaRPr>
            </a:p>
          </p:txBody>
        </p:sp>
        <p:sp>
          <p:nvSpPr>
            <p:cNvPr id="7" name="Isosceles Triangle 6"/>
            <p:cNvSpPr/>
            <p:nvPr/>
          </p:nvSpPr>
          <p:spPr>
            <a:xfrm flipV="1">
              <a:off x="1992886" y="2170863"/>
              <a:ext cx="188888" cy="205286"/>
            </a:xfrm>
            <a:prstGeom prst="triangle">
              <a:avLst>
                <a:gd name="adj" fmla="val 0"/>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8" name="TextBox 7"/>
          <p:cNvSpPr txBox="1"/>
          <p:nvPr/>
        </p:nvSpPr>
        <p:spPr>
          <a:xfrm>
            <a:off x="7000089" y="1570757"/>
            <a:ext cx="1668598" cy="338554"/>
          </a:xfrm>
          <a:prstGeom prst="rect">
            <a:avLst/>
          </a:prstGeom>
          <a:noFill/>
        </p:spPr>
        <p:txBody>
          <a:bodyPr wrap="none" rtlCol="0">
            <a:spAutoFit/>
          </a:bodyPr>
          <a:lstStyle/>
          <a:p>
            <a:r>
              <a:rPr lang="en-US" sz="1600" b="1" dirty="0">
                <a:solidFill>
                  <a:schemeClr val="bg1"/>
                </a:solidFill>
                <a:latin typeface="+mj-lt"/>
                <a:ea typeface="Roboto Condensed" panose="02000000000000000000" pitchFamily="2" charset="0"/>
              </a:rPr>
              <a:t>Click to add title</a:t>
            </a:r>
          </a:p>
        </p:txBody>
      </p:sp>
      <p:sp>
        <p:nvSpPr>
          <p:cNvPr id="9" name="Rectangle 8"/>
          <p:cNvSpPr/>
          <p:nvPr/>
        </p:nvSpPr>
        <p:spPr>
          <a:xfrm>
            <a:off x="7000089" y="1840952"/>
            <a:ext cx="3985022" cy="523220"/>
          </a:xfrm>
          <a:prstGeom prst="rect">
            <a:avLst/>
          </a:prstGeom>
        </p:spPr>
        <p:txBody>
          <a:bodyPr wrap="square">
            <a:spAutoFit/>
          </a:bodyPr>
          <a:lstStyle/>
          <a:p>
            <a:r>
              <a:rPr lang="en-US" sz="1400" dirty="0">
                <a:solidFill>
                  <a:schemeClr val="bg1">
                    <a:lumMod val="95000"/>
                  </a:schemeClr>
                </a:solidFill>
              </a:rPr>
              <a:t>Lorem ipsum dolor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a:t>
            </a:r>
          </a:p>
        </p:txBody>
      </p:sp>
      <p:grpSp>
        <p:nvGrpSpPr>
          <p:cNvPr id="10" name="Group 9"/>
          <p:cNvGrpSpPr/>
          <p:nvPr/>
        </p:nvGrpSpPr>
        <p:grpSpPr>
          <a:xfrm>
            <a:off x="5930961" y="2607820"/>
            <a:ext cx="780759" cy="619223"/>
            <a:chOff x="1268812" y="2170863"/>
            <a:chExt cx="912962" cy="724074"/>
          </a:xfrm>
        </p:grpSpPr>
        <p:sp>
          <p:nvSpPr>
            <p:cNvPr id="11" name="Rectangle 10"/>
            <p:cNvSpPr/>
            <p:nvPr/>
          </p:nvSpPr>
          <p:spPr>
            <a:xfrm>
              <a:off x="1268812" y="2170863"/>
              <a:ext cx="724074" cy="72407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a:latin typeface="+mj-lt"/>
                </a:rPr>
                <a:t>0</a:t>
              </a:r>
              <a:r>
                <a:rPr lang="en-US" sz="2400">
                  <a:latin typeface="+mj-lt"/>
                </a:rPr>
                <a:t>2</a:t>
              </a:r>
            </a:p>
          </p:txBody>
        </p:sp>
        <p:sp>
          <p:nvSpPr>
            <p:cNvPr id="12" name="Isosceles Triangle 11"/>
            <p:cNvSpPr/>
            <p:nvPr/>
          </p:nvSpPr>
          <p:spPr>
            <a:xfrm flipV="1">
              <a:off x="1992886" y="2170863"/>
              <a:ext cx="188888" cy="205286"/>
            </a:xfrm>
            <a:prstGeom prst="triangle">
              <a:avLst>
                <a:gd name="adj" fmla="val 0"/>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13" name="TextBox 12"/>
          <p:cNvSpPr txBox="1"/>
          <p:nvPr/>
        </p:nvSpPr>
        <p:spPr>
          <a:xfrm>
            <a:off x="7000089" y="2542911"/>
            <a:ext cx="1668598" cy="338554"/>
          </a:xfrm>
          <a:prstGeom prst="rect">
            <a:avLst/>
          </a:prstGeom>
          <a:noFill/>
        </p:spPr>
        <p:txBody>
          <a:bodyPr wrap="none" rtlCol="0">
            <a:spAutoFit/>
          </a:bodyPr>
          <a:lstStyle/>
          <a:p>
            <a:r>
              <a:rPr lang="en-US" sz="1600" b="1">
                <a:solidFill>
                  <a:schemeClr val="bg1"/>
                </a:solidFill>
                <a:latin typeface="+mj-lt"/>
                <a:ea typeface="Roboto Condensed" panose="02000000000000000000" pitchFamily="2" charset="0"/>
              </a:rPr>
              <a:t>Click to add title</a:t>
            </a:r>
          </a:p>
        </p:txBody>
      </p:sp>
      <p:sp>
        <p:nvSpPr>
          <p:cNvPr id="14" name="Rectangle 13"/>
          <p:cNvSpPr/>
          <p:nvPr/>
        </p:nvSpPr>
        <p:spPr>
          <a:xfrm>
            <a:off x="7000089" y="2813106"/>
            <a:ext cx="3985022" cy="523220"/>
          </a:xfrm>
          <a:prstGeom prst="rect">
            <a:avLst/>
          </a:prstGeom>
        </p:spPr>
        <p:txBody>
          <a:bodyPr wrap="square">
            <a:spAutoFit/>
          </a:bodyPr>
          <a:lstStyle/>
          <a:p>
            <a:r>
              <a:rPr lang="en-US" sz="1400">
                <a:solidFill>
                  <a:schemeClr val="bg1">
                    <a:lumMod val="95000"/>
                  </a:schemeClr>
                </a:solidFill>
              </a:rPr>
              <a:t>Lorem ipsum dolor amet, consectetur adipiscing Cras et urna urna suspendisse.</a:t>
            </a:r>
          </a:p>
        </p:txBody>
      </p:sp>
      <p:sp>
        <p:nvSpPr>
          <p:cNvPr id="16" name="Freeform 15"/>
          <p:cNvSpPr/>
          <p:nvPr/>
        </p:nvSpPr>
        <p:spPr>
          <a:xfrm>
            <a:off x="2688493" y="2734596"/>
            <a:ext cx="1818443" cy="1799270"/>
          </a:xfrm>
          <a:custGeom>
            <a:avLst/>
            <a:gdLst>
              <a:gd name="connsiteX0" fmla="*/ 1145880 w 1614360"/>
              <a:gd name="connsiteY0" fmla="*/ 257391 h 1614360"/>
              <a:gd name="connsiteX1" fmla="*/ 1271451 w 1614360"/>
              <a:gd name="connsiteY1" fmla="*/ 152018 h 1614360"/>
              <a:gd name="connsiteX2" fmla="*/ 1371768 w 1614360"/>
              <a:gd name="connsiteY2" fmla="*/ 236194 h 1614360"/>
              <a:gd name="connsiteX3" fmla="*/ 1289802 w 1614360"/>
              <a:gd name="connsiteY3" fmla="*/ 378156 h 1614360"/>
              <a:gd name="connsiteX4" fmla="*/ 1420037 w 1614360"/>
              <a:gd name="connsiteY4" fmla="*/ 603729 h 1614360"/>
              <a:gd name="connsiteX5" fmla="*/ 1583962 w 1614360"/>
              <a:gd name="connsiteY5" fmla="*/ 603725 h 1614360"/>
              <a:gd name="connsiteX6" fmla="*/ 1606702 w 1614360"/>
              <a:gd name="connsiteY6" fmla="*/ 732690 h 1614360"/>
              <a:gd name="connsiteX7" fmla="*/ 1452661 w 1614360"/>
              <a:gd name="connsiteY7" fmla="*/ 788752 h 1614360"/>
              <a:gd name="connsiteX8" fmla="*/ 1407431 w 1614360"/>
              <a:gd name="connsiteY8" fmla="*/ 1045264 h 1614360"/>
              <a:gd name="connsiteX9" fmla="*/ 1533008 w 1614360"/>
              <a:gd name="connsiteY9" fmla="*/ 1150630 h 1614360"/>
              <a:gd name="connsiteX10" fmla="*/ 1467531 w 1614360"/>
              <a:gd name="connsiteY10" fmla="*/ 1264040 h 1614360"/>
              <a:gd name="connsiteX11" fmla="*/ 1313492 w 1614360"/>
              <a:gd name="connsiteY11" fmla="*/ 1207971 h 1614360"/>
              <a:gd name="connsiteX12" fmla="*/ 1113961 w 1614360"/>
              <a:gd name="connsiteY12" fmla="*/ 1375397 h 1614360"/>
              <a:gd name="connsiteX13" fmla="*/ 1142431 w 1614360"/>
              <a:gd name="connsiteY13" fmla="*/ 1536831 h 1614360"/>
              <a:gd name="connsiteX14" fmla="*/ 1019374 w 1614360"/>
              <a:gd name="connsiteY14" fmla="*/ 1581621 h 1614360"/>
              <a:gd name="connsiteX15" fmla="*/ 937415 w 1614360"/>
              <a:gd name="connsiteY15" fmla="*/ 1439655 h 1614360"/>
              <a:gd name="connsiteX16" fmla="*/ 676946 w 1614360"/>
              <a:gd name="connsiteY16" fmla="*/ 1439655 h 1614360"/>
              <a:gd name="connsiteX17" fmla="*/ 594986 w 1614360"/>
              <a:gd name="connsiteY17" fmla="*/ 1581621 h 1614360"/>
              <a:gd name="connsiteX18" fmla="*/ 471929 w 1614360"/>
              <a:gd name="connsiteY18" fmla="*/ 1536831 h 1614360"/>
              <a:gd name="connsiteX19" fmla="*/ 500399 w 1614360"/>
              <a:gd name="connsiteY19" fmla="*/ 1375397 h 1614360"/>
              <a:gd name="connsiteX20" fmla="*/ 300868 w 1614360"/>
              <a:gd name="connsiteY20" fmla="*/ 1207971 h 1614360"/>
              <a:gd name="connsiteX21" fmla="*/ 146829 w 1614360"/>
              <a:gd name="connsiteY21" fmla="*/ 1264040 h 1614360"/>
              <a:gd name="connsiteX22" fmla="*/ 81352 w 1614360"/>
              <a:gd name="connsiteY22" fmla="*/ 1150630 h 1614360"/>
              <a:gd name="connsiteX23" fmla="*/ 206929 w 1614360"/>
              <a:gd name="connsiteY23" fmla="*/ 1045264 h 1614360"/>
              <a:gd name="connsiteX24" fmla="*/ 161699 w 1614360"/>
              <a:gd name="connsiteY24" fmla="*/ 788752 h 1614360"/>
              <a:gd name="connsiteX25" fmla="*/ 7658 w 1614360"/>
              <a:gd name="connsiteY25" fmla="*/ 732690 h 1614360"/>
              <a:gd name="connsiteX26" fmla="*/ 30398 w 1614360"/>
              <a:gd name="connsiteY26" fmla="*/ 603725 h 1614360"/>
              <a:gd name="connsiteX27" fmla="*/ 194324 w 1614360"/>
              <a:gd name="connsiteY27" fmla="*/ 603729 h 1614360"/>
              <a:gd name="connsiteX28" fmla="*/ 324559 w 1614360"/>
              <a:gd name="connsiteY28" fmla="*/ 378156 h 1614360"/>
              <a:gd name="connsiteX29" fmla="*/ 242592 w 1614360"/>
              <a:gd name="connsiteY29" fmla="*/ 236194 h 1614360"/>
              <a:gd name="connsiteX30" fmla="*/ 342909 w 1614360"/>
              <a:gd name="connsiteY30" fmla="*/ 152018 h 1614360"/>
              <a:gd name="connsiteX31" fmla="*/ 468480 w 1614360"/>
              <a:gd name="connsiteY31" fmla="*/ 257391 h 1614360"/>
              <a:gd name="connsiteX32" fmla="*/ 713241 w 1614360"/>
              <a:gd name="connsiteY32" fmla="*/ 168305 h 1614360"/>
              <a:gd name="connsiteX33" fmla="*/ 741703 w 1614360"/>
              <a:gd name="connsiteY33" fmla="*/ 6869 h 1614360"/>
              <a:gd name="connsiteX34" fmla="*/ 872657 w 1614360"/>
              <a:gd name="connsiteY34" fmla="*/ 6869 h 1614360"/>
              <a:gd name="connsiteX35" fmla="*/ 901119 w 1614360"/>
              <a:gd name="connsiteY35" fmla="*/ 168305 h 1614360"/>
              <a:gd name="connsiteX36" fmla="*/ 1145880 w 1614360"/>
              <a:gd name="connsiteY36" fmla="*/ 257391 h 16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14360" h="1614360">
                <a:moveTo>
                  <a:pt x="1145880" y="257391"/>
                </a:moveTo>
                <a:lnTo>
                  <a:pt x="1271451" y="152018"/>
                </a:lnTo>
                <a:lnTo>
                  <a:pt x="1371768" y="236194"/>
                </a:lnTo>
                <a:lnTo>
                  <a:pt x="1289802" y="378156"/>
                </a:lnTo>
                <a:cubicBezTo>
                  <a:pt x="1348085" y="443720"/>
                  <a:pt x="1392398" y="520472"/>
                  <a:pt x="1420037" y="603729"/>
                </a:cubicBezTo>
                <a:lnTo>
                  <a:pt x="1583962" y="603725"/>
                </a:lnTo>
                <a:lnTo>
                  <a:pt x="1606702" y="732690"/>
                </a:lnTo>
                <a:lnTo>
                  <a:pt x="1452661" y="788752"/>
                </a:lnTo>
                <a:cubicBezTo>
                  <a:pt x="1455164" y="876441"/>
                  <a:pt x="1439775" y="963720"/>
                  <a:pt x="1407431" y="1045264"/>
                </a:cubicBezTo>
                <a:lnTo>
                  <a:pt x="1533008" y="1150630"/>
                </a:lnTo>
                <a:lnTo>
                  <a:pt x="1467531" y="1264040"/>
                </a:lnTo>
                <a:lnTo>
                  <a:pt x="1313492" y="1207971"/>
                </a:lnTo>
                <a:cubicBezTo>
                  <a:pt x="1259045" y="1276754"/>
                  <a:pt x="1191153" y="1333721"/>
                  <a:pt x="1113961" y="1375397"/>
                </a:cubicBezTo>
                <a:lnTo>
                  <a:pt x="1142431" y="1536831"/>
                </a:lnTo>
                <a:lnTo>
                  <a:pt x="1019374" y="1581621"/>
                </a:lnTo>
                <a:lnTo>
                  <a:pt x="937415" y="1439655"/>
                </a:lnTo>
                <a:cubicBezTo>
                  <a:pt x="851493" y="1457347"/>
                  <a:pt x="762867" y="1457347"/>
                  <a:pt x="676946" y="1439655"/>
                </a:cubicBezTo>
                <a:lnTo>
                  <a:pt x="594986" y="1581621"/>
                </a:lnTo>
                <a:lnTo>
                  <a:pt x="471929" y="1536831"/>
                </a:lnTo>
                <a:lnTo>
                  <a:pt x="500399" y="1375397"/>
                </a:lnTo>
                <a:cubicBezTo>
                  <a:pt x="423207" y="1333721"/>
                  <a:pt x="355315" y="1276753"/>
                  <a:pt x="300868" y="1207971"/>
                </a:cubicBezTo>
                <a:lnTo>
                  <a:pt x="146829" y="1264040"/>
                </a:lnTo>
                <a:lnTo>
                  <a:pt x="81352" y="1150630"/>
                </a:lnTo>
                <a:lnTo>
                  <a:pt x="206929" y="1045264"/>
                </a:lnTo>
                <a:cubicBezTo>
                  <a:pt x="174585" y="963720"/>
                  <a:pt x="159196" y="876441"/>
                  <a:pt x="161699" y="788752"/>
                </a:cubicBezTo>
                <a:lnTo>
                  <a:pt x="7658" y="732690"/>
                </a:lnTo>
                <a:lnTo>
                  <a:pt x="30398" y="603725"/>
                </a:lnTo>
                <a:lnTo>
                  <a:pt x="194324" y="603729"/>
                </a:lnTo>
                <a:cubicBezTo>
                  <a:pt x="221963" y="520472"/>
                  <a:pt x="266276" y="443720"/>
                  <a:pt x="324559" y="378156"/>
                </a:cubicBezTo>
                <a:lnTo>
                  <a:pt x="242592" y="236194"/>
                </a:lnTo>
                <a:lnTo>
                  <a:pt x="342909" y="152018"/>
                </a:lnTo>
                <a:lnTo>
                  <a:pt x="468480" y="257391"/>
                </a:lnTo>
                <a:cubicBezTo>
                  <a:pt x="543169" y="211379"/>
                  <a:pt x="626450" y="181067"/>
                  <a:pt x="713241" y="168305"/>
                </a:cubicBezTo>
                <a:lnTo>
                  <a:pt x="741703" y="6869"/>
                </a:lnTo>
                <a:lnTo>
                  <a:pt x="872657" y="6869"/>
                </a:lnTo>
                <a:lnTo>
                  <a:pt x="901119" y="168305"/>
                </a:lnTo>
                <a:cubicBezTo>
                  <a:pt x="987910" y="181067"/>
                  <a:pt x="1071191" y="211378"/>
                  <a:pt x="1145880" y="257391"/>
                </a:cubicBezTo>
                <a:close/>
              </a:path>
            </a:pathLst>
          </a:custGeom>
          <a:solidFill>
            <a:schemeClr val="bg1">
              <a:alpha val="50000"/>
            </a:schemeClr>
          </a:solidFill>
          <a:ln>
            <a:noFill/>
          </a:ln>
        </p:spPr>
        <p:style>
          <a:lnRef idx="1">
            <a:schemeClr val="accent2"/>
          </a:lnRef>
          <a:fillRef idx="3">
            <a:schemeClr val="accent2"/>
          </a:fillRef>
          <a:effectRef idx="2">
            <a:schemeClr val="accent2"/>
          </a:effectRef>
          <a:fontRef idx="minor">
            <a:schemeClr val="lt1"/>
          </a:fontRef>
        </p:style>
        <p:txBody>
          <a:bodyPr spcFirstLastPara="0" vert="horz" wrap="square" lIns="347418" tIns="401016" rIns="347418" bIns="429249" numCol="1" spcCol="1270" anchor="ctr" anchorCtr="0">
            <a:noAutofit/>
          </a:bodyPr>
          <a:lstStyle/>
          <a:p>
            <a:pPr lvl="0" algn="ctr" defTabSz="800100">
              <a:lnSpc>
                <a:spcPct val="90000"/>
              </a:lnSpc>
              <a:spcBef>
                <a:spcPct val="0"/>
              </a:spcBef>
              <a:spcAft>
                <a:spcPct val="35000"/>
              </a:spcAft>
            </a:pPr>
            <a:endParaRPr lang="en-US" sz="1800" kern="1200"/>
          </a:p>
        </p:txBody>
      </p:sp>
      <p:sp>
        <p:nvSpPr>
          <p:cNvPr id="17" name="Freeform 16"/>
          <p:cNvSpPr/>
          <p:nvPr/>
        </p:nvSpPr>
        <p:spPr>
          <a:xfrm>
            <a:off x="1630489" y="2309315"/>
            <a:ext cx="1322504" cy="1308560"/>
          </a:xfrm>
          <a:custGeom>
            <a:avLst/>
            <a:gdLst>
              <a:gd name="connsiteX0" fmla="*/ 878502 w 1174080"/>
              <a:gd name="connsiteY0" fmla="*/ 297365 h 1174080"/>
              <a:gd name="connsiteX1" fmla="*/ 1051718 w 1174080"/>
              <a:gd name="connsiteY1" fmla="*/ 245160 h 1174080"/>
              <a:gd name="connsiteX2" fmla="*/ 1115456 w 1174080"/>
              <a:gd name="connsiteY2" fmla="*/ 355557 h 1174080"/>
              <a:gd name="connsiteX3" fmla="*/ 983637 w 1174080"/>
              <a:gd name="connsiteY3" fmla="*/ 479464 h 1174080"/>
              <a:gd name="connsiteX4" fmla="*/ 983637 w 1174080"/>
              <a:gd name="connsiteY4" fmla="*/ 694615 h 1174080"/>
              <a:gd name="connsiteX5" fmla="*/ 1115456 w 1174080"/>
              <a:gd name="connsiteY5" fmla="*/ 818523 h 1174080"/>
              <a:gd name="connsiteX6" fmla="*/ 1051718 w 1174080"/>
              <a:gd name="connsiteY6" fmla="*/ 928920 h 1174080"/>
              <a:gd name="connsiteX7" fmla="*/ 878502 w 1174080"/>
              <a:gd name="connsiteY7" fmla="*/ 876715 h 1174080"/>
              <a:gd name="connsiteX8" fmla="*/ 692175 w 1174080"/>
              <a:gd name="connsiteY8" fmla="*/ 984291 h 1174080"/>
              <a:gd name="connsiteX9" fmla="*/ 650777 w 1174080"/>
              <a:gd name="connsiteY9" fmla="*/ 1160403 h 1174080"/>
              <a:gd name="connsiteX10" fmla="*/ 523303 w 1174080"/>
              <a:gd name="connsiteY10" fmla="*/ 1160403 h 1174080"/>
              <a:gd name="connsiteX11" fmla="*/ 481905 w 1174080"/>
              <a:gd name="connsiteY11" fmla="*/ 984291 h 1174080"/>
              <a:gd name="connsiteX12" fmla="*/ 295578 w 1174080"/>
              <a:gd name="connsiteY12" fmla="*/ 876715 h 1174080"/>
              <a:gd name="connsiteX13" fmla="*/ 122362 w 1174080"/>
              <a:gd name="connsiteY13" fmla="*/ 928920 h 1174080"/>
              <a:gd name="connsiteX14" fmla="*/ 58624 w 1174080"/>
              <a:gd name="connsiteY14" fmla="*/ 818523 h 1174080"/>
              <a:gd name="connsiteX15" fmla="*/ 190443 w 1174080"/>
              <a:gd name="connsiteY15" fmla="*/ 694616 h 1174080"/>
              <a:gd name="connsiteX16" fmla="*/ 190443 w 1174080"/>
              <a:gd name="connsiteY16" fmla="*/ 479465 h 1174080"/>
              <a:gd name="connsiteX17" fmla="*/ 58624 w 1174080"/>
              <a:gd name="connsiteY17" fmla="*/ 355557 h 1174080"/>
              <a:gd name="connsiteX18" fmla="*/ 122362 w 1174080"/>
              <a:gd name="connsiteY18" fmla="*/ 245160 h 1174080"/>
              <a:gd name="connsiteX19" fmla="*/ 295578 w 1174080"/>
              <a:gd name="connsiteY19" fmla="*/ 297365 h 1174080"/>
              <a:gd name="connsiteX20" fmla="*/ 481905 w 1174080"/>
              <a:gd name="connsiteY20" fmla="*/ 189789 h 1174080"/>
              <a:gd name="connsiteX21" fmla="*/ 523303 w 1174080"/>
              <a:gd name="connsiteY21" fmla="*/ 13677 h 1174080"/>
              <a:gd name="connsiteX22" fmla="*/ 650777 w 1174080"/>
              <a:gd name="connsiteY22" fmla="*/ 13677 h 1174080"/>
              <a:gd name="connsiteX23" fmla="*/ 692175 w 1174080"/>
              <a:gd name="connsiteY23" fmla="*/ 189789 h 1174080"/>
              <a:gd name="connsiteX24" fmla="*/ 878502 w 1174080"/>
              <a:gd name="connsiteY24" fmla="*/ 297365 h 117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74080" h="1174080">
                <a:moveTo>
                  <a:pt x="878502" y="297365"/>
                </a:moveTo>
                <a:lnTo>
                  <a:pt x="1051718" y="245160"/>
                </a:lnTo>
                <a:lnTo>
                  <a:pt x="1115456" y="355557"/>
                </a:lnTo>
                <a:lnTo>
                  <a:pt x="983637" y="479464"/>
                </a:lnTo>
                <a:cubicBezTo>
                  <a:pt x="1002745" y="549908"/>
                  <a:pt x="1002745" y="624171"/>
                  <a:pt x="983637" y="694615"/>
                </a:cubicBezTo>
                <a:lnTo>
                  <a:pt x="1115456" y="818523"/>
                </a:lnTo>
                <a:lnTo>
                  <a:pt x="1051718" y="928920"/>
                </a:lnTo>
                <a:lnTo>
                  <a:pt x="878502" y="876715"/>
                </a:lnTo>
                <a:cubicBezTo>
                  <a:pt x="827049" y="928485"/>
                  <a:pt x="762736" y="965616"/>
                  <a:pt x="692175" y="984291"/>
                </a:cubicBezTo>
                <a:lnTo>
                  <a:pt x="650777" y="1160403"/>
                </a:lnTo>
                <a:lnTo>
                  <a:pt x="523303" y="1160403"/>
                </a:lnTo>
                <a:lnTo>
                  <a:pt x="481905" y="984291"/>
                </a:lnTo>
                <a:cubicBezTo>
                  <a:pt x="411344" y="965617"/>
                  <a:pt x="347031" y="928485"/>
                  <a:pt x="295578" y="876715"/>
                </a:cubicBezTo>
                <a:lnTo>
                  <a:pt x="122362" y="928920"/>
                </a:lnTo>
                <a:lnTo>
                  <a:pt x="58624" y="818523"/>
                </a:lnTo>
                <a:lnTo>
                  <a:pt x="190443" y="694616"/>
                </a:lnTo>
                <a:cubicBezTo>
                  <a:pt x="171335" y="624172"/>
                  <a:pt x="171335" y="549909"/>
                  <a:pt x="190443" y="479465"/>
                </a:cubicBezTo>
                <a:lnTo>
                  <a:pt x="58624" y="355557"/>
                </a:lnTo>
                <a:lnTo>
                  <a:pt x="122362" y="245160"/>
                </a:lnTo>
                <a:lnTo>
                  <a:pt x="295578" y="297365"/>
                </a:lnTo>
                <a:cubicBezTo>
                  <a:pt x="347031" y="245595"/>
                  <a:pt x="411344" y="208464"/>
                  <a:pt x="481905" y="189789"/>
                </a:cubicBezTo>
                <a:lnTo>
                  <a:pt x="523303" y="13677"/>
                </a:lnTo>
                <a:lnTo>
                  <a:pt x="650777" y="13677"/>
                </a:lnTo>
                <a:lnTo>
                  <a:pt x="692175" y="189789"/>
                </a:lnTo>
                <a:cubicBezTo>
                  <a:pt x="762736" y="208463"/>
                  <a:pt x="827049" y="245595"/>
                  <a:pt x="878502" y="297365"/>
                </a:cubicBezTo>
                <a:close/>
              </a:path>
            </a:pathLst>
          </a:cu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txBody>
          <a:bodyPr spcFirstLastPara="0" vert="horz" wrap="square" lIns="318438" tIns="320225" rIns="318438" bIns="320225" numCol="1" spcCol="1270" anchor="ctr" anchorCtr="0">
            <a:noAutofit/>
          </a:bodyPr>
          <a:lstStyle/>
          <a:p>
            <a:pPr lvl="0" algn="ctr" defTabSz="800100">
              <a:lnSpc>
                <a:spcPct val="90000"/>
              </a:lnSpc>
              <a:spcBef>
                <a:spcPct val="0"/>
              </a:spcBef>
              <a:spcAft>
                <a:spcPct val="35000"/>
              </a:spcAft>
            </a:pPr>
            <a:endParaRPr lang="en-US" sz="1800" kern="1200"/>
          </a:p>
        </p:txBody>
      </p:sp>
      <p:sp>
        <p:nvSpPr>
          <p:cNvPr id="18" name="Freeform 17"/>
          <p:cNvSpPr/>
          <p:nvPr/>
        </p:nvSpPr>
        <p:spPr>
          <a:xfrm>
            <a:off x="2225616" y="1262465"/>
            <a:ext cx="1587006" cy="1570273"/>
          </a:xfrm>
          <a:custGeom>
            <a:avLst/>
            <a:gdLst>
              <a:gd name="connsiteX0" fmla="*/ 860753 w 1150359"/>
              <a:gd name="connsiteY0" fmla="*/ 291357 h 1150359"/>
              <a:gd name="connsiteX1" fmla="*/ 1030470 w 1150359"/>
              <a:gd name="connsiteY1" fmla="*/ 240207 h 1150359"/>
              <a:gd name="connsiteX2" fmla="*/ 1092919 w 1150359"/>
              <a:gd name="connsiteY2" fmla="*/ 348373 h 1150359"/>
              <a:gd name="connsiteX3" fmla="*/ 963764 w 1150359"/>
              <a:gd name="connsiteY3" fmla="*/ 469777 h 1150359"/>
              <a:gd name="connsiteX4" fmla="*/ 963764 w 1150359"/>
              <a:gd name="connsiteY4" fmla="*/ 680582 h 1150359"/>
              <a:gd name="connsiteX5" fmla="*/ 1092919 w 1150359"/>
              <a:gd name="connsiteY5" fmla="*/ 801986 h 1150359"/>
              <a:gd name="connsiteX6" fmla="*/ 1030470 w 1150359"/>
              <a:gd name="connsiteY6" fmla="*/ 910152 h 1150359"/>
              <a:gd name="connsiteX7" fmla="*/ 860753 w 1150359"/>
              <a:gd name="connsiteY7" fmla="*/ 859002 h 1150359"/>
              <a:gd name="connsiteX8" fmla="*/ 678191 w 1150359"/>
              <a:gd name="connsiteY8" fmla="*/ 964404 h 1150359"/>
              <a:gd name="connsiteX9" fmla="*/ 637629 w 1150359"/>
              <a:gd name="connsiteY9" fmla="*/ 1136958 h 1150359"/>
              <a:gd name="connsiteX10" fmla="*/ 512730 w 1150359"/>
              <a:gd name="connsiteY10" fmla="*/ 1136958 h 1150359"/>
              <a:gd name="connsiteX11" fmla="*/ 472168 w 1150359"/>
              <a:gd name="connsiteY11" fmla="*/ 964405 h 1150359"/>
              <a:gd name="connsiteX12" fmla="*/ 289606 w 1150359"/>
              <a:gd name="connsiteY12" fmla="*/ 859003 h 1150359"/>
              <a:gd name="connsiteX13" fmla="*/ 119889 w 1150359"/>
              <a:gd name="connsiteY13" fmla="*/ 910152 h 1150359"/>
              <a:gd name="connsiteX14" fmla="*/ 57440 w 1150359"/>
              <a:gd name="connsiteY14" fmla="*/ 801986 h 1150359"/>
              <a:gd name="connsiteX15" fmla="*/ 186595 w 1150359"/>
              <a:gd name="connsiteY15" fmla="*/ 680582 h 1150359"/>
              <a:gd name="connsiteX16" fmla="*/ 186595 w 1150359"/>
              <a:gd name="connsiteY16" fmla="*/ 469777 h 1150359"/>
              <a:gd name="connsiteX17" fmla="*/ 57440 w 1150359"/>
              <a:gd name="connsiteY17" fmla="*/ 348373 h 1150359"/>
              <a:gd name="connsiteX18" fmla="*/ 119889 w 1150359"/>
              <a:gd name="connsiteY18" fmla="*/ 240207 h 1150359"/>
              <a:gd name="connsiteX19" fmla="*/ 289606 w 1150359"/>
              <a:gd name="connsiteY19" fmla="*/ 291357 h 1150359"/>
              <a:gd name="connsiteX20" fmla="*/ 472168 w 1150359"/>
              <a:gd name="connsiteY20" fmla="*/ 185955 h 1150359"/>
              <a:gd name="connsiteX21" fmla="*/ 512730 w 1150359"/>
              <a:gd name="connsiteY21" fmla="*/ 13401 h 1150359"/>
              <a:gd name="connsiteX22" fmla="*/ 637629 w 1150359"/>
              <a:gd name="connsiteY22" fmla="*/ 13401 h 1150359"/>
              <a:gd name="connsiteX23" fmla="*/ 678191 w 1150359"/>
              <a:gd name="connsiteY23" fmla="*/ 185954 h 1150359"/>
              <a:gd name="connsiteX24" fmla="*/ 860753 w 1150359"/>
              <a:gd name="connsiteY24" fmla="*/ 291356 h 1150359"/>
              <a:gd name="connsiteX25" fmla="*/ 860753 w 1150359"/>
              <a:gd name="connsiteY25" fmla="*/ 291357 h 11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50359" h="1150359">
                <a:moveTo>
                  <a:pt x="740425" y="290987"/>
                </a:moveTo>
                <a:lnTo>
                  <a:pt x="863468" y="214781"/>
                </a:lnTo>
                <a:lnTo>
                  <a:pt x="935578" y="286892"/>
                </a:lnTo>
                <a:lnTo>
                  <a:pt x="859372" y="409934"/>
                </a:lnTo>
                <a:cubicBezTo>
                  <a:pt x="888724" y="460412"/>
                  <a:pt x="904100" y="517798"/>
                  <a:pt x="903920" y="576190"/>
                </a:cubicBezTo>
                <a:lnTo>
                  <a:pt x="1031437" y="644645"/>
                </a:lnTo>
                <a:lnTo>
                  <a:pt x="1005044" y="743150"/>
                </a:lnTo>
                <a:lnTo>
                  <a:pt x="860383" y="738674"/>
                </a:lnTo>
                <a:cubicBezTo>
                  <a:pt x="831343" y="789333"/>
                  <a:pt x="789333" y="831342"/>
                  <a:pt x="738675" y="860382"/>
                </a:cubicBezTo>
                <a:lnTo>
                  <a:pt x="743150" y="1005043"/>
                </a:lnTo>
                <a:lnTo>
                  <a:pt x="644645" y="1031437"/>
                </a:lnTo>
                <a:lnTo>
                  <a:pt x="576190" y="903921"/>
                </a:lnTo>
                <a:cubicBezTo>
                  <a:pt x="517798" y="904100"/>
                  <a:pt x="460413" y="888724"/>
                  <a:pt x="409934" y="859373"/>
                </a:cubicBezTo>
                <a:lnTo>
                  <a:pt x="286891" y="935578"/>
                </a:lnTo>
                <a:lnTo>
                  <a:pt x="214781" y="863467"/>
                </a:lnTo>
                <a:lnTo>
                  <a:pt x="290987" y="740425"/>
                </a:lnTo>
                <a:cubicBezTo>
                  <a:pt x="261635" y="689947"/>
                  <a:pt x="246259" y="632561"/>
                  <a:pt x="246439" y="574169"/>
                </a:cubicBezTo>
                <a:lnTo>
                  <a:pt x="118922" y="505714"/>
                </a:lnTo>
                <a:lnTo>
                  <a:pt x="145315" y="407209"/>
                </a:lnTo>
                <a:lnTo>
                  <a:pt x="289976" y="411685"/>
                </a:lnTo>
                <a:cubicBezTo>
                  <a:pt x="319016" y="361026"/>
                  <a:pt x="361026" y="319017"/>
                  <a:pt x="411684" y="289977"/>
                </a:cubicBezTo>
                <a:lnTo>
                  <a:pt x="407209" y="145316"/>
                </a:lnTo>
                <a:lnTo>
                  <a:pt x="505714" y="118922"/>
                </a:lnTo>
                <a:lnTo>
                  <a:pt x="574169" y="246438"/>
                </a:lnTo>
                <a:cubicBezTo>
                  <a:pt x="632561" y="246259"/>
                  <a:pt x="689946" y="261635"/>
                  <a:pt x="740425" y="290986"/>
                </a:cubicBezTo>
                <a:lnTo>
                  <a:pt x="740425" y="290987"/>
                </a:lnTo>
                <a:close/>
              </a:path>
            </a:pathLst>
          </a:custGeom>
          <a:solidFill>
            <a:schemeClr val="bg1">
              <a:alpha val="70000"/>
            </a:schemeClr>
          </a:solidFill>
          <a:ln>
            <a:noFill/>
          </a:ln>
        </p:spPr>
        <p:style>
          <a:lnRef idx="1">
            <a:schemeClr val="accent4"/>
          </a:lnRef>
          <a:fillRef idx="3">
            <a:schemeClr val="accent4"/>
          </a:fillRef>
          <a:effectRef idx="2">
            <a:schemeClr val="accent4"/>
          </a:effectRef>
          <a:fontRef idx="minor">
            <a:schemeClr val="lt1"/>
          </a:fontRef>
        </p:style>
        <p:txBody>
          <a:bodyPr spcFirstLastPara="0" vert="horz" wrap="square" lIns="404436" tIns="404437" rIns="404437" bIns="404436" numCol="1" spcCol="1270" anchor="ctr" anchorCtr="0">
            <a:noAutofit/>
          </a:bodyPr>
          <a:lstStyle/>
          <a:p>
            <a:pPr lvl="0" algn="ctr" defTabSz="800100">
              <a:lnSpc>
                <a:spcPct val="90000"/>
              </a:lnSpc>
              <a:spcBef>
                <a:spcPct val="0"/>
              </a:spcBef>
              <a:spcAft>
                <a:spcPct val="35000"/>
              </a:spcAft>
            </a:pPr>
            <a:endParaRPr lang="en-US" sz="1800" kern="1200"/>
          </a:p>
        </p:txBody>
      </p:sp>
      <p:sp>
        <p:nvSpPr>
          <p:cNvPr id="19" name="Circular Arrow 18"/>
          <p:cNvSpPr/>
          <p:nvPr/>
        </p:nvSpPr>
        <p:spPr>
          <a:xfrm>
            <a:off x="2533686" y="2471416"/>
            <a:ext cx="2327608" cy="2303066"/>
          </a:xfrm>
          <a:prstGeom prst="circularArrow">
            <a:avLst>
              <a:gd name="adj1" fmla="val 4687"/>
              <a:gd name="adj2" fmla="val 299029"/>
              <a:gd name="adj3" fmla="val 2475988"/>
              <a:gd name="adj4" fmla="val 15950712"/>
              <a:gd name="adj5" fmla="val 5469"/>
            </a:avLst>
          </a:prstGeom>
          <a:solidFill>
            <a:schemeClr val="bg1">
              <a:alpha val="50000"/>
            </a:schemeClr>
          </a:solidFill>
          <a:ln>
            <a:noFill/>
          </a:ln>
        </p:spPr>
        <p:style>
          <a:lnRef idx="0">
            <a:schemeClr val="lt1">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20" name="Shape 19"/>
          <p:cNvSpPr/>
          <p:nvPr/>
        </p:nvSpPr>
        <p:spPr>
          <a:xfrm>
            <a:off x="1354712" y="2039657"/>
            <a:ext cx="1691152" cy="1673321"/>
          </a:xfrm>
          <a:prstGeom prst="leftCircularArrow">
            <a:avLst>
              <a:gd name="adj1" fmla="val 6452"/>
              <a:gd name="adj2" fmla="val 429999"/>
              <a:gd name="adj3" fmla="val 10489124"/>
              <a:gd name="adj4" fmla="val 14837806"/>
              <a:gd name="adj5" fmla="val 7527"/>
            </a:avLst>
          </a:pr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sp>
      <p:sp>
        <p:nvSpPr>
          <p:cNvPr id="21" name="Circular Arrow 20"/>
          <p:cNvSpPr/>
          <p:nvPr/>
        </p:nvSpPr>
        <p:spPr>
          <a:xfrm>
            <a:off x="2071499" y="1131732"/>
            <a:ext cx="1823403" cy="1804177"/>
          </a:xfrm>
          <a:prstGeom prst="circularArrow">
            <a:avLst>
              <a:gd name="adj1" fmla="val 5984"/>
              <a:gd name="adj2" fmla="val 394124"/>
              <a:gd name="adj3" fmla="val 13313824"/>
              <a:gd name="adj4" fmla="val 10508221"/>
              <a:gd name="adj5" fmla="val 6981"/>
            </a:avLst>
          </a:prstGeom>
          <a:solidFill>
            <a:schemeClr val="bg1">
              <a:alpha val="70000"/>
            </a:schemeClr>
          </a:solidFill>
          <a:ln>
            <a:noFill/>
          </a:ln>
        </p:spPr>
        <p:style>
          <a:lnRef idx="0">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96400" y="1827230"/>
            <a:ext cx="445438" cy="440742"/>
          </a:xfrm>
          <a:prstGeom prst="rect">
            <a:avLst/>
          </a:prstGeom>
        </p:spPr>
      </p:pic>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13429" y="2730910"/>
            <a:ext cx="376609" cy="372638"/>
          </a:xfrm>
          <a:prstGeom prst="rect">
            <a:avLst/>
          </a:prstGeom>
        </p:spPr>
      </p:pic>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21642" y="3300360"/>
            <a:ext cx="641795" cy="635028"/>
          </a:xfrm>
          <a:prstGeom prst="rect">
            <a:avLst/>
          </a:prstGeom>
        </p:spPr>
      </p:pic>
      <p:sp>
        <p:nvSpPr>
          <p:cNvPr id="25" name="Rectangle 24"/>
          <p:cNvSpPr/>
          <p:nvPr/>
        </p:nvSpPr>
        <p:spPr>
          <a:xfrm>
            <a:off x="765723" y="5638117"/>
            <a:ext cx="10588077" cy="738664"/>
          </a:xfrm>
          <a:prstGeom prst="rect">
            <a:avLst/>
          </a:prstGeom>
        </p:spPr>
        <p:txBody>
          <a:bodyPr wrap="square">
            <a:spAutoFit/>
          </a:bodyPr>
          <a:lstStyle/>
          <a:p>
            <a:r>
              <a:rPr lang="en-US" sz="1400" b="1" dirty="0">
                <a:solidFill>
                  <a:schemeClr val="bg1">
                    <a:lumMod val="95000"/>
                  </a:schemeClr>
                </a:solidFill>
              </a:rPr>
              <a:t>Lorem ipsum dolor sit </a:t>
            </a:r>
            <a:r>
              <a:rPr lang="en-US" sz="1400" b="1" dirty="0" err="1">
                <a:solidFill>
                  <a:schemeClr val="bg1">
                    <a:lumMod val="95000"/>
                  </a:schemeClr>
                </a:solidFill>
              </a:rPr>
              <a:t>amet</a:t>
            </a:r>
            <a:r>
              <a:rPr lang="en-US" sz="1400" b="1" dirty="0">
                <a:solidFill>
                  <a:schemeClr val="bg1">
                    <a:lumMod val="95000"/>
                  </a:schemeClr>
                </a:solidFill>
              </a:rPr>
              <a:t>, </a:t>
            </a:r>
            <a:r>
              <a:rPr lang="en-US" sz="1400" b="1" dirty="0" err="1">
                <a:solidFill>
                  <a:schemeClr val="bg1">
                    <a:lumMod val="95000"/>
                  </a:schemeClr>
                </a:solidFill>
              </a:rPr>
              <a:t>consectetur</a:t>
            </a:r>
            <a:r>
              <a:rPr lang="en-US" sz="1400" b="1" dirty="0">
                <a:solidFill>
                  <a:schemeClr val="bg1">
                    <a:lumMod val="95000"/>
                  </a:schemeClr>
                </a:solidFill>
              </a:rPr>
              <a:t> </a:t>
            </a:r>
            <a:r>
              <a:rPr lang="en-US" sz="1400" b="1" dirty="0" err="1">
                <a:solidFill>
                  <a:schemeClr val="bg1">
                    <a:lumMod val="95000"/>
                  </a:schemeClr>
                </a:solidFill>
              </a:rPr>
              <a:t>adipiscing</a:t>
            </a:r>
            <a:r>
              <a:rPr lang="en-US" sz="1400" b="1" dirty="0">
                <a:solidFill>
                  <a:schemeClr val="bg1">
                    <a:lumMod val="95000"/>
                  </a:schemeClr>
                </a:solidFill>
              </a:rPr>
              <a:t> </a:t>
            </a:r>
            <a:r>
              <a:rPr lang="en-US" sz="1400" b="1" dirty="0" err="1">
                <a:solidFill>
                  <a:schemeClr val="bg1">
                    <a:lumMod val="95000"/>
                  </a:schemeClr>
                </a:solidFill>
              </a:rPr>
              <a:t>elit</a:t>
            </a:r>
            <a:r>
              <a:rPr lang="en-US" sz="1400" b="1" dirty="0">
                <a:solidFill>
                  <a:schemeClr val="bg1">
                    <a:lumMod val="95000"/>
                  </a:schemeClr>
                </a:solidFill>
              </a:rPr>
              <a:t>. </a:t>
            </a:r>
            <a:r>
              <a:rPr lang="en-US" sz="1400" b="1" dirty="0" err="1">
                <a:solidFill>
                  <a:schemeClr val="bg1">
                    <a:lumMod val="95000"/>
                  </a:schemeClr>
                </a:solidFill>
              </a:rPr>
              <a:t>Cras</a:t>
            </a:r>
            <a:r>
              <a:rPr lang="en-US" sz="1400" b="1" dirty="0">
                <a:solidFill>
                  <a:schemeClr val="bg1">
                    <a:lumMod val="95000"/>
                  </a:schemeClr>
                </a:solidFill>
              </a:rPr>
              <a:t> et </a:t>
            </a:r>
            <a:r>
              <a:rPr lang="en-US" sz="1400" b="1" dirty="0" err="1">
                <a:solidFill>
                  <a:schemeClr val="bg1">
                    <a:lumMod val="95000"/>
                  </a:schemeClr>
                </a:solidFill>
              </a:rPr>
              <a:t>urna</a:t>
            </a:r>
            <a:r>
              <a:rPr lang="en-US" sz="1400" b="1" dirty="0">
                <a:solidFill>
                  <a:schemeClr val="bg1">
                    <a:lumMod val="95000"/>
                  </a:schemeClr>
                </a:solidFill>
              </a:rPr>
              <a:t> </a:t>
            </a:r>
            <a:r>
              <a:rPr lang="en-US" sz="1400" b="1" dirty="0" err="1">
                <a:solidFill>
                  <a:schemeClr val="bg1">
                    <a:lumMod val="95000"/>
                  </a:schemeClr>
                </a:solidFill>
              </a:rPr>
              <a:t>urna</a:t>
            </a:r>
            <a:r>
              <a:rPr lang="en-US" sz="1400" b="1" dirty="0">
                <a:solidFill>
                  <a:schemeClr val="bg1">
                    <a:lumMod val="95000"/>
                  </a:schemeClr>
                </a:solidFill>
              </a:rPr>
              <a:t>. </a:t>
            </a:r>
            <a:r>
              <a:rPr lang="en-US" sz="1400" b="1" dirty="0" err="1">
                <a:solidFill>
                  <a:schemeClr val="bg1">
                    <a:lumMod val="95000"/>
                  </a:schemeClr>
                </a:solidFill>
              </a:rPr>
              <a:t>Suspendisse</a:t>
            </a:r>
            <a:r>
              <a:rPr lang="en-US" sz="1400" b="1" dirty="0">
                <a:solidFill>
                  <a:schemeClr val="bg1">
                    <a:lumMod val="95000"/>
                  </a:schemeClr>
                </a:solidFill>
              </a:rPr>
              <a:t> </a:t>
            </a:r>
            <a:r>
              <a:rPr lang="en-US" sz="1400" b="1" dirty="0" err="1">
                <a:solidFill>
                  <a:schemeClr val="bg1">
                    <a:lumMod val="95000"/>
                  </a:schemeClr>
                </a:solidFill>
              </a:rPr>
              <a:t>quis</a:t>
            </a:r>
            <a:r>
              <a:rPr lang="en-US" sz="1400" b="1" dirty="0">
                <a:solidFill>
                  <a:schemeClr val="bg1">
                    <a:lumMod val="95000"/>
                  </a:schemeClr>
                </a:solidFill>
              </a:rPr>
              <a:t> </a:t>
            </a:r>
            <a:r>
              <a:rPr lang="en-US" sz="1400" b="1" dirty="0" err="1">
                <a:solidFill>
                  <a:schemeClr val="bg1">
                    <a:lumMod val="95000"/>
                  </a:schemeClr>
                </a:solidFill>
              </a:rPr>
              <a:t>aliquet</a:t>
            </a:r>
            <a:r>
              <a:rPr lang="en-US" sz="1400" b="1" dirty="0">
                <a:solidFill>
                  <a:schemeClr val="bg1">
                    <a:lumMod val="95000"/>
                  </a:schemeClr>
                </a:solidFill>
              </a:rPr>
              <a:t> </a:t>
            </a:r>
            <a:r>
              <a:rPr lang="en-US" sz="1400" b="1" dirty="0" err="1">
                <a:solidFill>
                  <a:schemeClr val="bg1">
                    <a:lumMod val="95000"/>
                  </a:schemeClr>
                </a:solidFill>
              </a:rPr>
              <a:t>tellus</a:t>
            </a:r>
            <a:r>
              <a:rPr lang="en-US" sz="1400" b="1" dirty="0">
                <a:solidFill>
                  <a:schemeClr val="bg1">
                    <a:lumMod val="95000"/>
                  </a:schemeClr>
                </a:solidFill>
              </a:rPr>
              <a:t>. </a:t>
            </a:r>
            <a:r>
              <a:rPr lang="en-US" sz="1400" b="1" dirty="0" err="1">
                <a:solidFill>
                  <a:schemeClr val="bg1">
                    <a:lumMod val="95000"/>
                  </a:schemeClr>
                </a:solidFill>
              </a:rPr>
              <a:t>Nullam</a:t>
            </a:r>
            <a:r>
              <a:rPr lang="en-US" sz="1400" b="1" dirty="0">
                <a:solidFill>
                  <a:schemeClr val="bg1">
                    <a:lumMod val="95000"/>
                  </a:schemeClr>
                </a:solidFill>
              </a:rPr>
              <a:t> </a:t>
            </a:r>
            <a:r>
              <a:rPr lang="en-US" sz="1400" b="1" dirty="0" err="1">
                <a:solidFill>
                  <a:schemeClr val="bg1">
                    <a:lumMod val="95000"/>
                  </a:schemeClr>
                </a:solidFill>
              </a:rPr>
              <a:t>fermentum</a:t>
            </a:r>
            <a:r>
              <a:rPr lang="en-US" sz="1400" b="1" dirty="0">
                <a:solidFill>
                  <a:schemeClr val="bg1">
                    <a:lumMod val="95000"/>
                  </a:schemeClr>
                </a:solidFill>
              </a:rPr>
              <a:t> </a:t>
            </a:r>
            <a:r>
              <a:rPr lang="en-US" sz="1400" b="1" dirty="0" err="1">
                <a:solidFill>
                  <a:schemeClr val="bg1">
                    <a:lumMod val="95000"/>
                  </a:schemeClr>
                </a:solidFill>
              </a:rPr>
              <a:t>metus</a:t>
            </a:r>
            <a:r>
              <a:rPr lang="en-US" sz="1400" b="1" dirty="0">
                <a:solidFill>
                  <a:schemeClr val="bg1">
                    <a:lumMod val="95000"/>
                  </a:schemeClr>
                </a:solidFill>
              </a:rPr>
              <a:t> non </a:t>
            </a:r>
            <a:r>
              <a:rPr lang="en-US" sz="1400" b="1" dirty="0" err="1">
                <a:solidFill>
                  <a:schemeClr val="bg1">
                    <a:lumMod val="95000"/>
                  </a:schemeClr>
                </a:solidFill>
              </a:rPr>
              <a:t>sodales</a:t>
            </a:r>
            <a:r>
              <a:rPr lang="en-US" sz="1400" b="1" dirty="0">
                <a:solidFill>
                  <a:schemeClr val="bg1">
                    <a:lumMod val="95000"/>
                  </a:schemeClr>
                </a:solidFill>
              </a:rPr>
              <a:t> </a:t>
            </a:r>
            <a:r>
              <a:rPr lang="en-US" sz="1400" b="1" dirty="0" err="1">
                <a:solidFill>
                  <a:schemeClr val="bg1">
                    <a:lumMod val="95000"/>
                  </a:schemeClr>
                </a:solidFill>
              </a:rPr>
              <a:t>accumsan</a:t>
            </a:r>
            <a:r>
              <a:rPr lang="en-US" sz="1400" b="1" dirty="0">
                <a:solidFill>
                  <a:schemeClr val="bg1">
                    <a:lumMod val="95000"/>
                  </a:schemeClr>
                </a:solidFill>
              </a:rPr>
              <a:t>. </a:t>
            </a:r>
            <a:r>
              <a:rPr lang="en-US" sz="1400" b="1" dirty="0" err="1">
                <a:solidFill>
                  <a:schemeClr val="bg1">
                    <a:lumMod val="95000"/>
                  </a:schemeClr>
                </a:solidFill>
              </a:rPr>
              <a:t>Morbi</a:t>
            </a:r>
            <a:r>
              <a:rPr lang="en-US" sz="1400" b="1" dirty="0">
                <a:solidFill>
                  <a:schemeClr val="bg1">
                    <a:lumMod val="95000"/>
                  </a:schemeClr>
                </a:solidFill>
              </a:rPr>
              <a:t> </a:t>
            </a:r>
            <a:r>
              <a:rPr lang="en-US" sz="1400" b="1" dirty="0" err="1">
                <a:solidFill>
                  <a:schemeClr val="bg1">
                    <a:lumMod val="95000"/>
                  </a:schemeClr>
                </a:solidFill>
              </a:rPr>
              <a:t>ut</a:t>
            </a:r>
            <a:r>
              <a:rPr lang="en-US" sz="1400" b="1" dirty="0">
                <a:solidFill>
                  <a:schemeClr val="bg1">
                    <a:lumMod val="95000"/>
                  </a:schemeClr>
                </a:solidFill>
              </a:rPr>
              <a:t> </a:t>
            </a:r>
            <a:r>
              <a:rPr lang="en-US" sz="1400" b="1" dirty="0" err="1">
                <a:solidFill>
                  <a:schemeClr val="bg1">
                    <a:lumMod val="95000"/>
                  </a:schemeClr>
                </a:solidFill>
              </a:rPr>
              <a:t>risus</a:t>
            </a:r>
            <a:r>
              <a:rPr lang="en-US" sz="1400" b="1" dirty="0">
                <a:solidFill>
                  <a:schemeClr val="bg1">
                    <a:lumMod val="95000"/>
                  </a:schemeClr>
                </a:solidFill>
              </a:rPr>
              <a:t> </a:t>
            </a:r>
            <a:r>
              <a:rPr lang="en-US" sz="1400" b="1" dirty="0" err="1">
                <a:solidFill>
                  <a:schemeClr val="bg1">
                    <a:lumMod val="95000"/>
                  </a:schemeClr>
                </a:solidFill>
              </a:rPr>
              <a:t>ut</a:t>
            </a:r>
            <a:r>
              <a:rPr lang="en-US" sz="1400" b="1" dirty="0">
                <a:solidFill>
                  <a:schemeClr val="bg1">
                    <a:lumMod val="95000"/>
                  </a:schemeClr>
                </a:solidFill>
              </a:rPr>
              <a:t> </a:t>
            </a:r>
            <a:r>
              <a:rPr lang="en-US" sz="1400" b="1" dirty="0" err="1">
                <a:solidFill>
                  <a:schemeClr val="bg1">
                    <a:lumMod val="95000"/>
                  </a:schemeClr>
                </a:solidFill>
              </a:rPr>
              <a:t>nulla</a:t>
            </a:r>
            <a:r>
              <a:rPr lang="en-US" sz="1400" b="1" dirty="0">
                <a:solidFill>
                  <a:schemeClr val="bg1">
                    <a:lumMod val="95000"/>
                  </a:schemeClr>
                </a:solidFill>
              </a:rPr>
              <a:t> </a:t>
            </a:r>
            <a:r>
              <a:rPr lang="en-US" sz="1400" b="1" dirty="0" err="1">
                <a:solidFill>
                  <a:schemeClr val="bg1">
                    <a:lumMod val="95000"/>
                  </a:schemeClr>
                </a:solidFill>
              </a:rPr>
              <a:t>hendrerit</a:t>
            </a:r>
            <a:r>
              <a:rPr lang="en-US" sz="1400" b="1" dirty="0">
                <a:solidFill>
                  <a:schemeClr val="bg1">
                    <a:lumMod val="95000"/>
                  </a:schemeClr>
                </a:solidFill>
              </a:rPr>
              <a:t> </a:t>
            </a:r>
            <a:r>
              <a:rPr lang="en-US" sz="1400" b="1" dirty="0" err="1">
                <a:solidFill>
                  <a:schemeClr val="bg1">
                    <a:lumMod val="95000"/>
                  </a:schemeClr>
                </a:solidFill>
              </a:rPr>
              <a:t>malesuada</a:t>
            </a:r>
            <a:r>
              <a:rPr lang="en-US" sz="1400" b="1" dirty="0">
                <a:solidFill>
                  <a:schemeClr val="bg1">
                    <a:lumMod val="95000"/>
                  </a:schemeClr>
                </a:solidFill>
              </a:rPr>
              <a:t> </a:t>
            </a:r>
            <a:r>
              <a:rPr lang="en-US" sz="1400" b="1" dirty="0" err="1">
                <a:solidFill>
                  <a:schemeClr val="bg1">
                    <a:lumMod val="95000"/>
                  </a:schemeClr>
                </a:solidFill>
              </a:rPr>
              <a:t>aliquet</a:t>
            </a:r>
            <a:r>
              <a:rPr lang="en-US" sz="1400" b="1" dirty="0">
                <a:solidFill>
                  <a:schemeClr val="bg1">
                    <a:lumMod val="95000"/>
                  </a:schemeClr>
                </a:solidFill>
              </a:rPr>
              <a:t> </a:t>
            </a:r>
            <a:r>
              <a:rPr lang="en-US" sz="1400" b="1" dirty="0" err="1">
                <a:solidFill>
                  <a:schemeClr val="bg1">
                    <a:lumMod val="95000"/>
                  </a:schemeClr>
                </a:solidFill>
              </a:rPr>
              <a:t>quis</a:t>
            </a:r>
            <a:r>
              <a:rPr lang="en-US" sz="1400" b="1" dirty="0">
                <a:solidFill>
                  <a:schemeClr val="bg1">
                    <a:lumMod val="95000"/>
                  </a:schemeClr>
                </a:solidFill>
              </a:rPr>
              <a:t> </a:t>
            </a:r>
            <a:r>
              <a:rPr lang="en-US" sz="1400" b="1" dirty="0" err="1">
                <a:solidFill>
                  <a:schemeClr val="bg1">
                    <a:lumMod val="95000"/>
                  </a:schemeClr>
                </a:solidFill>
              </a:rPr>
              <a:t>purus</a:t>
            </a:r>
            <a:r>
              <a:rPr lang="en-US" sz="1400" b="1" dirty="0">
                <a:solidFill>
                  <a:schemeClr val="bg1">
                    <a:lumMod val="95000"/>
                  </a:schemeClr>
                </a:solidFill>
              </a:rPr>
              <a:t>. </a:t>
            </a:r>
            <a:r>
              <a:rPr lang="en-US" sz="1400" b="1" dirty="0" err="1">
                <a:solidFill>
                  <a:schemeClr val="bg1">
                    <a:lumMod val="95000"/>
                  </a:schemeClr>
                </a:solidFill>
              </a:rPr>
              <a:t>Sed</a:t>
            </a:r>
            <a:r>
              <a:rPr lang="en-US" sz="1400" b="1" dirty="0">
                <a:solidFill>
                  <a:schemeClr val="bg1">
                    <a:lumMod val="95000"/>
                  </a:schemeClr>
                </a:solidFill>
              </a:rPr>
              <a:t> porta </a:t>
            </a:r>
            <a:r>
              <a:rPr lang="en-US" sz="1400" b="1" dirty="0" err="1">
                <a:solidFill>
                  <a:schemeClr val="bg1">
                    <a:lumMod val="95000"/>
                  </a:schemeClr>
                </a:solidFill>
              </a:rPr>
              <a:t>purus</a:t>
            </a:r>
            <a:r>
              <a:rPr lang="en-US" sz="1400" b="1" dirty="0">
                <a:solidFill>
                  <a:schemeClr val="bg1">
                    <a:lumMod val="95000"/>
                  </a:schemeClr>
                </a:solidFill>
              </a:rPr>
              <a:t> </a:t>
            </a:r>
            <a:r>
              <a:rPr lang="en-US" sz="1400" b="1" dirty="0" err="1">
                <a:solidFill>
                  <a:schemeClr val="bg1">
                    <a:lumMod val="95000"/>
                  </a:schemeClr>
                </a:solidFill>
              </a:rPr>
              <a:t>velit</a:t>
            </a:r>
            <a:r>
              <a:rPr lang="en-US" sz="1400" b="1" dirty="0">
                <a:solidFill>
                  <a:schemeClr val="bg1">
                    <a:lumMod val="95000"/>
                  </a:schemeClr>
                </a:solidFill>
              </a:rPr>
              <a:t>, </a:t>
            </a:r>
            <a:r>
              <a:rPr lang="en-US" sz="1400" b="1" dirty="0" err="1">
                <a:solidFill>
                  <a:schemeClr val="bg1">
                    <a:lumMod val="95000"/>
                  </a:schemeClr>
                </a:solidFill>
              </a:rPr>
              <a:t>eu</a:t>
            </a:r>
            <a:r>
              <a:rPr lang="en-US" sz="1400" b="1" dirty="0">
                <a:solidFill>
                  <a:schemeClr val="bg1">
                    <a:lumMod val="95000"/>
                  </a:schemeClr>
                </a:solidFill>
              </a:rPr>
              <a:t> </a:t>
            </a:r>
            <a:r>
              <a:rPr lang="en-US" sz="1400" b="1" dirty="0" err="1">
                <a:solidFill>
                  <a:schemeClr val="bg1">
                    <a:lumMod val="95000"/>
                  </a:schemeClr>
                </a:solidFill>
              </a:rPr>
              <a:t>rhoncus</a:t>
            </a:r>
            <a:r>
              <a:rPr lang="en-US" sz="1400" b="1" dirty="0">
                <a:solidFill>
                  <a:schemeClr val="bg1">
                    <a:lumMod val="95000"/>
                  </a:schemeClr>
                </a:solidFill>
              </a:rPr>
              <a:t> </a:t>
            </a:r>
            <a:r>
              <a:rPr lang="en-US" sz="1400" b="1" dirty="0" err="1">
                <a:solidFill>
                  <a:schemeClr val="bg1">
                    <a:lumMod val="95000"/>
                  </a:schemeClr>
                </a:solidFill>
              </a:rPr>
              <a:t>est</a:t>
            </a:r>
            <a:r>
              <a:rPr lang="en-US" sz="1400" b="1" dirty="0">
                <a:solidFill>
                  <a:schemeClr val="bg1">
                    <a:lumMod val="95000"/>
                  </a:schemeClr>
                </a:solidFill>
              </a:rPr>
              <a:t> </a:t>
            </a:r>
            <a:r>
              <a:rPr lang="en-US" sz="1400" b="1" dirty="0" err="1">
                <a:solidFill>
                  <a:schemeClr val="bg1">
                    <a:lumMod val="95000"/>
                  </a:schemeClr>
                </a:solidFill>
              </a:rPr>
              <a:t>rutrum</a:t>
            </a:r>
            <a:r>
              <a:rPr lang="en-US" sz="1400" b="1" dirty="0">
                <a:solidFill>
                  <a:schemeClr val="bg1">
                    <a:lumMod val="95000"/>
                  </a:schemeClr>
                </a:solidFill>
              </a:rPr>
              <a:t> ac. </a:t>
            </a:r>
            <a:r>
              <a:rPr lang="en-US" sz="1400" b="1" dirty="0" err="1">
                <a:solidFill>
                  <a:schemeClr val="bg1">
                    <a:lumMod val="95000"/>
                  </a:schemeClr>
                </a:solidFill>
              </a:rPr>
              <a:t>Pellentesque</a:t>
            </a:r>
            <a:r>
              <a:rPr lang="en-US" sz="1400" b="1" dirty="0">
                <a:solidFill>
                  <a:schemeClr val="bg1">
                    <a:lumMod val="95000"/>
                  </a:schemeClr>
                </a:solidFill>
              </a:rPr>
              <a:t> habitant </a:t>
            </a:r>
            <a:r>
              <a:rPr lang="en-US" sz="1400" b="1" dirty="0" err="1">
                <a:solidFill>
                  <a:schemeClr val="bg1">
                    <a:lumMod val="95000"/>
                  </a:schemeClr>
                </a:solidFill>
              </a:rPr>
              <a:t>morbi</a:t>
            </a:r>
            <a:r>
              <a:rPr lang="en-US" sz="1400" b="1" dirty="0">
                <a:solidFill>
                  <a:schemeClr val="bg1">
                    <a:lumMod val="95000"/>
                  </a:schemeClr>
                </a:solidFill>
              </a:rPr>
              <a:t> </a:t>
            </a:r>
            <a:r>
              <a:rPr lang="en-US" sz="1400" b="1" dirty="0" err="1">
                <a:solidFill>
                  <a:schemeClr val="bg1">
                    <a:lumMod val="95000"/>
                  </a:schemeClr>
                </a:solidFill>
              </a:rPr>
              <a:t>tristique</a:t>
            </a:r>
            <a:r>
              <a:rPr lang="en-US" sz="1400" b="1" dirty="0">
                <a:solidFill>
                  <a:schemeClr val="bg1">
                    <a:lumMod val="95000"/>
                  </a:schemeClr>
                </a:solidFill>
              </a:rPr>
              <a:t> </a:t>
            </a:r>
            <a:r>
              <a:rPr lang="en-US" sz="1400" b="1" dirty="0" err="1">
                <a:solidFill>
                  <a:schemeClr val="bg1">
                    <a:lumMod val="95000"/>
                  </a:schemeClr>
                </a:solidFill>
              </a:rPr>
              <a:t>senectus</a:t>
            </a:r>
            <a:r>
              <a:rPr lang="en-US" sz="1400" b="1" dirty="0">
                <a:solidFill>
                  <a:schemeClr val="bg1">
                    <a:lumMod val="95000"/>
                  </a:schemeClr>
                </a:solidFill>
              </a:rPr>
              <a:t> et </a:t>
            </a:r>
            <a:r>
              <a:rPr lang="en-US" sz="1400" b="1" dirty="0" err="1">
                <a:solidFill>
                  <a:schemeClr val="bg1">
                    <a:lumMod val="95000"/>
                  </a:schemeClr>
                </a:solidFill>
              </a:rPr>
              <a:t>netus</a:t>
            </a:r>
            <a:r>
              <a:rPr lang="en-US" sz="1400" b="1" dirty="0">
                <a:solidFill>
                  <a:schemeClr val="bg1">
                    <a:lumMod val="95000"/>
                  </a:schemeClr>
                </a:solidFill>
              </a:rPr>
              <a:t> et </a:t>
            </a:r>
            <a:r>
              <a:rPr lang="en-US" sz="1400" b="1" dirty="0" err="1">
                <a:solidFill>
                  <a:schemeClr val="bg1">
                    <a:lumMod val="95000"/>
                  </a:schemeClr>
                </a:solidFill>
              </a:rPr>
              <a:t>malesuada</a:t>
            </a:r>
            <a:r>
              <a:rPr lang="en-US" sz="1400" b="1" dirty="0">
                <a:solidFill>
                  <a:schemeClr val="bg1">
                    <a:lumMod val="95000"/>
                  </a:schemeClr>
                </a:solidFill>
              </a:rPr>
              <a:t> fames ac </a:t>
            </a:r>
            <a:r>
              <a:rPr lang="en-US" sz="1400" b="1" dirty="0" err="1">
                <a:solidFill>
                  <a:schemeClr val="bg1">
                    <a:lumMod val="95000"/>
                  </a:schemeClr>
                </a:solidFill>
              </a:rPr>
              <a:t>turpis</a:t>
            </a:r>
            <a:r>
              <a:rPr lang="en-US" sz="1400" b="1" dirty="0">
                <a:solidFill>
                  <a:schemeClr val="bg1">
                    <a:lumMod val="95000"/>
                  </a:schemeClr>
                </a:solidFill>
              </a:rPr>
              <a:t> </a:t>
            </a:r>
            <a:r>
              <a:rPr lang="en-US" sz="1400" b="1" dirty="0" err="1">
                <a:solidFill>
                  <a:schemeClr val="bg1">
                    <a:lumMod val="95000"/>
                  </a:schemeClr>
                </a:solidFill>
              </a:rPr>
              <a:t>egestas</a:t>
            </a:r>
            <a:r>
              <a:rPr lang="en-US" sz="1400" b="1" dirty="0">
                <a:solidFill>
                  <a:schemeClr val="bg1">
                    <a:lumMod val="95000"/>
                  </a:schemeClr>
                </a:solidFill>
              </a:rPr>
              <a:t>. </a:t>
            </a:r>
            <a:r>
              <a:rPr lang="en-US" sz="1400" b="1" dirty="0" err="1">
                <a:solidFill>
                  <a:schemeClr val="bg1">
                    <a:lumMod val="95000"/>
                  </a:schemeClr>
                </a:solidFill>
              </a:rPr>
              <a:t>Quisque</a:t>
            </a:r>
            <a:r>
              <a:rPr lang="en-US" sz="1400" b="1" dirty="0">
                <a:solidFill>
                  <a:schemeClr val="bg1">
                    <a:lumMod val="95000"/>
                  </a:schemeClr>
                </a:solidFill>
              </a:rPr>
              <a:t> maximus ligula a dolor </a:t>
            </a:r>
            <a:r>
              <a:rPr lang="en-US" sz="1400" b="1" dirty="0" err="1">
                <a:solidFill>
                  <a:schemeClr val="bg1">
                    <a:lumMod val="95000"/>
                  </a:schemeClr>
                </a:solidFill>
              </a:rPr>
              <a:t>iaculis</a:t>
            </a:r>
            <a:r>
              <a:rPr lang="en-US" sz="1400" b="1" dirty="0">
                <a:solidFill>
                  <a:schemeClr val="bg1">
                    <a:lumMod val="95000"/>
                  </a:schemeClr>
                </a:solidFill>
              </a:rPr>
              <a:t>, vitae</a:t>
            </a:r>
          </a:p>
        </p:txBody>
      </p:sp>
      <p:sp>
        <p:nvSpPr>
          <p:cNvPr id="26" name="Rectangle 25"/>
          <p:cNvSpPr/>
          <p:nvPr/>
        </p:nvSpPr>
        <p:spPr>
          <a:xfrm>
            <a:off x="765723" y="5283625"/>
            <a:ext cx="5729069" cy="369332"/>
          </a:xfrm>
          <a:prstGeom prst="rect">
            <a:avLst/>
          </a:prstGeom>
        </p:spPr>
        <p:txBody>
          <a:bodyPr wrap="none">
            <a:spAutoFit/>
          </a:bodyPr>
          <a:lstStyle/>
          <a:p>
            <a:r>
              <a:rPr lang="en-US" b="1" dirty="0" err="1">
                <a:solidFill>
                  <a:schemeClr val="bg1"/>
                </a:solidFill>
                <a:latin typeface="+mj-lt"/>
              </a:rPr>
              <a:t>Mollis</a:t>
            </a:r>
            <a:r>
              <a:rPr lang="en-US" b="1" dirty="0">
                <a:solidFill>
                  <a:schemeClr val="bg1"/>
                </a:solidFill>
                <a:latin typeface="+mj-lt"/>
              </a:rPr>
              <a:t> </a:t>
            </a:r>
            <a:r>
              <a:rPr lang="en-US" b="1" dirty="0" err="1">
                <a:solidFill>
                  <a:schemeClr val="bg1"/>
                </a:solidFill>
                <a:latin typeface="+mj-lt"/>
              </a:rPr>
              <a:t>Turpis</a:t>
            </a:r>
            <a:r>
              <a:rPr lang="en-US" b="1" dirty="0">
                <a:solidFill>
                  <a:schemeClr val="bg1"/>
                </a:solidFill>
                <a:latin typeface="+mj-lt"/>
              </a:rPr>
              <a:t> </a:t>
            </a:r>
            <a:r>
              <a:rPr lang="en-US" b="1" dirty="0" err="1">
                <a:solidFill>
                  <a:schemeClr val="bg1"/>
                </a:solidFill>
                <a:latin typeface="+mj-lt"/>
              </a:rPr>
              <a:t>Rutrum</a:t>
            </a:r>
            <a:r>
              <a:rPr lang="en-US" b="1" dirty="0">
                <a:solidFill>
                  <a:schemeClr val="bg1"/>
                </a:solidFill>
                <a:latin typeface="+mj-lt"/>
              </a:rPr>
              <a:t>. </a:t>
            </a:r>
            <a:r>
              <a:rPr lang="en-US" b="1" dirty="0" err="1">
                <a:solidFill>
                  <a:schemeClr val="bg1"/>
                </a:solidFill>
                <a:latin typeface="+mj-lt"/>
              </a:rPr>
              <a:t>Mauris</a:t>
            </a:r>
            <a:r>
              <a:rPr lang="en-US" b="1" dirty="0">
                <a:solidFill>
                  <a:schemeClr val="bg1"/>
                </a:solidFill>
                <a:latin typeface="+mj-lt"/>
              </a:rPr>
              <a:t> Sit </a:t>
            </a:r>
            <a:r>
              <a:rPr lang="en-US" b="1" dirty="0" err="1">
                <a:solidFill>
                  <a:schemeClr val="bg1"/>
                </a:solidFill>
                <a:latin typeface="+mj-lt"/>
              </a:rPr>
              <a:t>Amet</a:t>
            </a:r>
            <a:r>
              <a:rPr lang="en-US" b="1" dirty="0">
                <a:solidFill>
                  <a:schemeClr val="bg1"/>
                </a:solidFill>
                <a:latin typeface="+mj-lt"/>
              </a:rPr>
              <a:t> </a:t>
            </a:r>
            <a:r>
              <a:rPr lang="en-US" b="1" dirty="0" err="1">
                <a:solidFill>
                  <a:schemeClr val="bg1"/>
                </a:solidFill>
                <a:latin typeface="+mj-lt"/>
              </a:rPr>
              <a:t>Dignissim</a:t>
            </a:r>
            <a:r>
              <a:rPr lang="en-US" b="1" dirty="0">
                <a:solidFill>
                  <a:schemeClr val="bg1"/>
                </a:solidFill>
                <a:latin typeface="+mj-lt"/>
              </a:rPr>
              <a:t> </a:t>
            </a:r>
            <a:r>
              <a:rPr lang="en-US" b="1" dirty="0" err="1">
                <a:solidFill>
                  <a:schemeClr val="bg1"/>
                </a:solidFill>
                <a:latin typeface="+mj-lt"/>
              </a:rPr>
              <a:t>Metus</a:t>
            </a:r>
            <a:endParaRPr lang="en-US" b="1" dirty="0">
              <a:solidFill>
                <a:schemeClr val="bg1"/>
              </a:solidFill>
              <a:latin typeface="+mj-lt"/>
            </a:endParaRPr>
          </a:p>
        </p:txBody>
      </p:sp>
      <p:grpSp>
        <p:nvGrpSpPr>
          <p:cNvPr id="27" name="Group 26"/>
          <p:cNvGrpSpPr/>
          <p:nvPr/>
        </p:nvGrpSpPr>
        <p:grpSpPr>
          <a:xfrm>
            <a:off x="5930961" y="3617211"/>
            <a:ext cx="780759" cy="619223"/>
            <a:chOff x="1268812" y="2170863"/>
            <a:chExt cx="912962" cy="724074"/>
          </a:xfrm>
        </p:grpSpPr>
        <p:sp>
          <p:nvSpPr>
            <p:cNvPr id="28" name="Rectangle 27"/>
            <p:cNvSpPr/>
            <p:nvPr/>
          </p:nvSpPr>
          <p:spPr>
            <a:xfrm>
              <a:off x="1268812" y="2170863"/>
              <a:ext cx="724074" cy="72407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a:latin typeface="+mj-lt"/>
                </a:rPr>
                <a:t>0</a:t>
              </a:r>
              <a:r>
                <a:rPr lang="en-US" sz="2400">
                  <a:latin typeface="+mj-lt"/>
                </a:rPr>
                <a:t>3</a:t>
              </a:r>
            </a:p>
          </p:txBody>
        </p:sp>
        <p:sp>
          <p:nvSpPr>
            <p:cNvPr id="29" name="Isosceles Triangle 28"/>
            <p:cNvSpPr/>
            <p:nvPr/>
          </p:nvSpPr>
          <p:spPr>
            <a:xfrm flipV="1">
              <a:off x="1992886" y="2170863"/>
              <a:ext cx="188888" cy="205286"/>
            </a:xfrm>
            <a:prstGeom prst="triangle">
              <a:avLst>
                <a:gd name="adj" fmla="val 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30" name="TextBox 29"/>
          <p:cNvSpPr txBox="1"/>
          <p:nvPr/>
        </p:nvSpPr>
        <p:spPr>
          <a:xfrm>
            <a:off x="7000089" y="3552302"/>
            <a:ext cx="1668598" cy="338554"/>
          </a:xfrm>
          <a:prstGeom prst="rect">
            <a:avLst/>
          </a:prstGeom>
          <a:noFill/>
        </p:spPr>
        <p:txBody>
          <a:bodyPr wrap="none" rtlCol="0">
            <a:spAutoFit/>
          </a:bodyPr>
          <a:lstStyle/>
          <a:p>
            <a:r>
              <a:rPr lang="en-US" sz="1600" b="1" dirty="0">
                <a:solidFill>
                  <a:schemeClr val="bg1"/>
                </a:solidFill>
                <a:latin typeface="+mj-lt"/>
                <a:ea typeface="Roboto Condensed" panose="02000000000000000000" pitchFamily="2" charset="0"/>
              </a:rPr>
              <a:t>Click to add title</a:t>
            </a:r>
          </a:p>
        </p:txBody>
      </p:sp>
      <p:sp>
        <p:nvSpPr>
          <p:cNvPr id="31" name="Rectangle 30"/>
          <p:cNvSpPr/>
          <p:nvPr/>
        </p:nvSpPr>
        <p:spPr>
          <a:xfrm>
            <a:off x="7000089" y="3822497"/>
            <a:ext cx="3985022" cy="523220"/>
          </a:xfrm>
          <a:prstGeom prst="rect">
            <a:avLst/>
          </a:prstGeom>
        </p:spPr>
        <p:txBody>
          <a:bodyPr wrap="square">
            <a:spAutoFit/>
          </a:bodyPr>
          <a:lstStyle/>
          <a:p>
            <a:r>
              <a:rPr lang="en-US" sz="1400" dirty="0">
                <a:solidFill>
                  <a:schemeClr val="bg1">
                    <a:lumMod val="95000"/>
                  </a:schemeClr>
                </a:solidFill>
              </a:rPr>
              <a:t>Lorem ipsum dolor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a:t>
            </a:r>
          </a:p>
        </p:txBody>
      </p:sp>
    </p:spTree>
    <p:extLst>
      <p:ext uri="{BB962C8B-B14F-4D97-AF65-F5344CB8AC3E}">
        <p14:creationId xmlns:p14="http://schemas.microsoft.com/office/powerpoint/2010/main" val="128506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3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1000" fill="hold"/>
                                        <p:tgtEl>
                                          <p:spTgt spid="17"/>
                                        </p:tgtEl>
                                        <p:attrNameLst>
                                          <p:attrName>ppt_w</p:attrName>
                                        </p:attrNameLst>
                                      </p:cBhvr>
                                      <p:tavLst>
                                        <p:tav tm="0">
                                          <p:val>
                                            <p:fltVal val="0"/>
                                          </p:val>
                                        </p:tav>
                                        <p:tav tm="100000">
                                          <p:val>
                                            <p:strVal val="#ppt_w"/>
                                          </p:val>
                                        </p:tav>
                                      </p:tavLst>
                                    </p:anim>
                                    <p:anim calcmode="lin" valueType="num">
                                      <p:cBhvr>
                                        <p:cTn id="20" dur="1000" fill="hold"/>
                                        <p:tgtEl>
                                          <p:spTgt spid="17"/>
                                        </p:tgtEl>
                                        <p:attrNameLst>
                                          <p:attrName>ppt_h</p:attrName>
                                        </p:attrNameLst>
                                      </p:cBhvr>
                                      <p:tavLst>
                                        <p:tav tm="0">
                                          <p:val>
                                            <p:fltVal val="0"/>
                                          </p:val>
                                        </p:tav>
                                        <p:tav tm="100000">
                                          <p:val>
                                            <p:strVal val="#ppt_h"/>
                                          </p:val>
                                        </p:tav>
                                      </p:tavLst>
                                    </p:anim>
                                    <p:anim calcmode="lin" valueType="num">
                                      <p:cBhvr>
                                        <p:cTn id="21" dur="1000" fill="hold"/>
                                        <p:tgtEl>
                                          <p:spTgt spid="17"/>
                                        </p:tgtEl>
                                        <p:attrNameLst>
                                          <p:attrName>style.rotation</p:attrName>
                                        </p:attrNameLst>
                                      </p:cBhvr>
                                      <p:tavLst>
                                        <p:tav tm="0">
                                          <p:val>
                                            <p:fltVal val="90"/>
                                          </p:val>
                                        </p:tav>
                                        <p:tav tm="100000">
                                          <p:val>
                                            <p:fltVal val="0"/>
                                          </p:val>
                                        </p:tav>
                                      </p:tavLst>
                                    </p:anim>
                                    <p:animEffect transition="in" filter="fade">
                                      <p:cBhvr>
                                        <p:cTn id="22" dur="1000"/>
                                        <p:tgtEl>
                                          <p:spTgt spid="17"/>
                                        </p:tgtEl>
                                      </p:cBhvr>
                                    </p:animEffect>
                                  </p:childTnLst>
                                </p:cTn>
                              </p:par>
                              <p:par>
                                <p:cTn id="23" presetID="31" presetClass="entr" presetSubtype="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p:cTn id="25" dur="1000" fill="hold"/>
                                        <p:tgtEl>
                                          <p:spTgt spid="23"/>
                                        </p:tgtEl>
                                        <p:attrNameLst>
                                          <p:attrName>ppt_w</p:attrName>
                                        </p:attrNameLst>
                                      </p:cBhvr>
                                      <p:tavLst>
                                        <p:tav tm="0">
                                          <p:val>
                                            <p:fltVal val="0"/>
                                          </p:val>
                                        </p:tav>
                                        <p:tav tm="100000">
                                          <p:val>
                                            <p:strVal val="#ppt_w"/>
                                          </p:val>
                                        </p:tav>
                                      </p:tavLst>
                                    </p:anim>
                                    <p:anim calcmode="lin" valueType="num">
                                      <p:cBhvr>
                                        <p:cTn id="26" dur="1000" fill="hold"/>
                                        <p:tgtEl>
                                          <p:spTgt spid="23"/>
                                        </p:tgtEl>
                                        <p:attrNameLst>
                                          <p:attrName>ppt_h</p:attrName>
                                        </p:attrNameLst>
                                      </p:cBhvr>
                                      <p:tavLst>
                                        <p:tav tm="0">
                                          <p:val>
                                            <p:fltVal val="0"/>
                                          </p:val>
                                        </p:tav>
                                        <p:tav tm="100000">
                                          <p:val>
                                            <p:strVal val="#ppt_h"/>
                                          </p:val>
                                        </p:tav>
                                      </p:tavLst>
                                    </p:anim>
                                    <p:anim calcmode="lin" valueType="num">
                                      <p:cBhvr>
                                        <p:cTn id="27" dur="1000" fill="hold"/>
                                        <p:tgtEl>
                                          <p:spTgt spid="23"/>
                                        </p:tgtEl>
                                        <p:attrNameLst>
                                          <p:attrName>style.rotation</p:attrName>
                                        </p:attrNameLst>
                                      </p:cBhvr>
                                      <p:tavLst>
                                        <p:tav tm="0">
                                          <p:val>
                                            <p:fltVal val="90"/>
                                          </p:val>
                                        </p:tav>
                                        <p:tav tm="100000">
                                          <p:val>
                                            <p:fltVal val="0"/>
                                          </p:val>
                                        </p:tav>
                                      </p:tavLst>
                                    </p:anim>
                                    <p:animEffect transition="in" filter="fade">
                                      <p:cBhvr>
                                        <p:cTn id="28" dur="1000"/>
                                        <p:tgtEl>
                                          <p:spTgt spid="2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1000" fill="hold"/>
                                        <p:tgtEl>
                                          <p:spTgt spid="16"/>
                                        </p:tgtEl>
                                        <p:attrNameLst>
                                          <p:attrName>ppt_w</p:attrName>
                                        </p:attrNameLst>
                                      </p:cBhvr>
                                      <p:tavLst>
                                        <p:tav tm="0">
                                          <p:val>
                                            <p:fltVal val="0"/>
                                          </p:val>
                                        </p:tav>
                                        <p:tav tm="100000">
                                          <p:val>
                                            <p:strVal val="#ppt_w"/>
                                          </p:val>
                                        </p:tav>
                                      </p:tavLst>
                                    </p:anim>
                                    <p:anim calcmode="lin" valueType="num">
                                      <p:cBhvr>
                                        <p:cTn id="32" dur="1000" fill="hold"/>
                                        <p:tgtEl>
                                          <p:spTgt spid="16"/>
                                        </p:tgtEl>
                                        <p:attrNameLst>
                                          <p:attrName>ppt_h</p:attrName>
                                        </p:attrNameLst>
                                      </p:cBhvr>
                                      <p:tavLst>
                                        <p:tav tm="0">
                                          <p:val>
                                            <p:fltVal val="0"/>
                                          </p:val>
                                        </p:tav>
                                        <p:tav tm="100000">
                                          <p:val>
                                            <p:strVal val="#ppt_h"/>
                                          </p:val>
                                        </p:tav>
                                      </p:tavLst>
                                    </p:anim>
                                    <p:anim calcmode="lin" valueType="num">
                                      <p:cBhvr>
                                        <p:cTn id="33" dur="1000" fill="hold"/>
                                        <p:tgtEl>
                                          <p:spTgt spid="16"/>
                                        </p:tgtEl>
                                        <p:attrNameLst>
                                          <p:attrName>style.rotation</p:attrName>
                                        </p:attrNameLst>
                                      </p:cBhvr>
                                      <p:tavLst>
                                        <p:tav tm="0">
                                          <p:val>
                                            <p:fltVal val="90"/>
                                          </p:val>
                                        </p:tav>
                                        <p:tav tm="100000">
                                          <p:val>
                                            <p:fltVal val="0"/>
                                          </p:val>
                                        </p:tav>
                                      </p:tavLst>
                                    </p:anim>
                                    <p:animEffect transition="in" filter="fade">
                                      <p:cBhvr>
                                        <p:cTn id="34" dur="1000"/>
                                        <p:tgtEl>
                                          <p:spTgt spid="16"/>
                                        </p:tgtEl>
                                      </p:cBhvr>
                                    </p:animEffect>
                                  </p:childTnLst>
                                </p:cTn>
                              </p:par>
                              <p:par>
                                <p:cTn id="35" presetID="3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1000" fill="hold"/>
                                        <p:tgtEl>
                                          <p:spTgt spid="24"/>
                                        </p:tgtEl>
                                        <p:attrNameLst>
                                          <p:attrName>ppt_w</p:attrName>
                                        </p:attrNameLst>
                                      </p:cBhvr>
                                      <p:tavLst>
                                        <p:tav tm="0">
                                          <p:val>
                                            <p:fltVal val="0"/>
                                          </p:val>
                                        </p:tav>
                                        <p:tav tm="100000">
                                          <p:val>
                                            <p:strVal val="#ppt_w"/>
                                          </p:val>
                                        </p:tav>
                                      </p:tavLst>
                                    </p:anim>
                                    <p:anim calcmode="lin" valueType="num">
                                      <p:cBhvr>
                                        <p:cTn id="38" dur="1000" fill="hold"/>
                                        <p:tgtEl>
                                          <p:spTgt spid="24"/>
                                        </p:tgtEl>
                                        <p:attrNameLst>
                                          <p:attrName>ppt_h</p:attrName>
                                        </p:attrNameLst>
                                      </p:cBhvr>
                                      <p:tavLst>
                                        <p:tav tm="0">
                                          <p:val>
                                            <p:fltVal val="0"/>
                                          </p:val>
                                        </p:tav>
                                        <p:tav tm="100000">
                                          <p:val>
                                            <p:strVal val="#ppt_h"/>
                                          </p:val>
                                        </p:tav>
                                      </p:tavLst>
                                    </p:anim>
                                    <p:anim calcmode="lin" valueType="num">
                                      <p:cBhvr>
                                        <p:cTn id="39" dur="1000" fill="hold"/>
                                        <p:tgtEl>
                                          <p:spTgt spid="24"/>
                                        </p:tgtEl>
                                        <p:attrNameLst>
                                          <p:attrName>style.rotation</p:attrName>
                                        </p:attrNameLst>
                                      </p:cBhvr>
                                      <p:tavLst>
                                        <p:tav tm="0">
                                          <p:val>
                                            <p:fltVal val="90"/>
                                          </p:val>
                                        </p:tav>
                                        <p:tav tm="100000">
                                          <p:val>
                                            <p:fltVal val="0"/>
                                          </p:val>
                                        </p:tav>
                                      </p:tavLst>
                                    </p:anim>
                                    <p:animEffect transition="in" filter="fade">
                                      <p:cBhvr>
                                        <p:cTn id="40" dur="1000"/>
                                        <p:tgtEl>
                                          <p:spTgt spid="24"/>
                                        </p:tgtEl>
                                      </p:cBhvr>
                                    </p:animEffect>
                                  </p:childTnLst>
                                </p:cTn>
                              </p:par>
                            </p:childTnLst>
                          </p:cTn>
                        </p:par>
                        <p:par>
                          <p:cTn id="41" fill="hold">
                            <p:stCondLst>
                              <p:cond delay="1000"/>
                            </p:stCondLst>
                            <p:childTnLst>
                              <p:par>
                                <p:cTn id="42" presetID="8" presetClass="emph" presetSubtype="0" repeatCount="indefinite" fill="hold" grpId="1" nodeType="afterEffect">
                                  <p:stCondLst>
                                    <p:cond delay="0"/>
                                  </p:stCondLst>
                                  <p:childTnLst>
                                    <p:animRot by="21600000">
                                      <p:cBhvr>
                                        <p:cTn id="43" dur="2000" fill="hold"/>
                                        <p:tgtEl>
                                          <p:spTgt spid="18"/>
                                        </p:tgtEl>
                                        <p:attrNameLst>
                                          <p:attrName>r</p:attrName>
                                        </p:attrNameLst>
                                      </p:cBhvr>
                                    </p:animRot>
                                  </p:childTnLst>
                                </p:cTn>
                              </p:par>
                              <p:par>
                                <p:cTn id="44" presetID="8" presetClass="emph" presetSubtype="0" repeatCount="indefinite" fill="hold" grpId="1" nodeType="withEffect">
                                  <p:stCondLst>
                                    <p:cond delay="0"/>
                                  </p:stCondLst>
                                  <p:childTnLst>
                                    <p:animRot by="-21600000">
                                      <p:cBhvr>
                                        <p:cTn id="45" dur="2000" fill="hold"/>
                                        <p:tgtEl>
                                          <p:spTgt spid="17"/>
                                        </p:tgtEl>
                                        <p:attrNameLst>
                                          <p:attrName>r</p:attrName>
                                        </p:attrNameLst>
                                      </p:cBhvr>
                                    </p:animRot>
                                  </p:childTnLst>
                                </p:cTn>
                              </p:par>
                              <p:par>
                                <p:cTn id="46" presetID="8" presetClass="emph" presetSubtype="0" repeatCount="indefinite" fill="hold" grpId="1" nodeType="withEffect">
                                  <p:stCondLst>
                                    <p:cond delay="0"/>
                                  </p:stCondLst>
                                  <p:childTnLst>
                                    <p:animRot by="21600000">
                                      <p:cBhvr>
                                        <p:cTn id="47" dur="2000" fill="hold"/>
                                        <p:tgtEl>
                                          <p:spTgt spid="16"/>
                                        </p:tgtEl>
                                        <p:attrNameLst>
                                          <p:attrName>r</p:attrName>
                                        </p:attrNameLst>
                                      </p:cBhvr>
                                    </p:animRot>
                                  </p:childTnLst>
                                </p:cTn>
                              </p:par>
                            </p:childTnLst>
                          </p:cTn>
                        </p:par>
                        <p:par>
                          <p:cTn id="48" fill="hold">
                            <p:stCondLst>
                              <p:cond delay="3000"/>
                            </p:stCondLst>
                            <p:childTnLst>
                              <p:par>
                                <p:cTn id="49" presetID="22" presetClass="entr" presetSubtype="4"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down)">
                                      <p:cBhvr>
                                        <p:cTn id="51" dur="500"/>
                                        <p:tgtEl>
                                          <p:spTgt spid="21"/>
                                        </p:tgtEl>
                                      </p:cBhvr>
                                    </p:animEffect>
                                  </p:childTnLst>
                                </p:cTn>
                              </p:par>
                            </p:childTnLst>
                          </p:cTn>
                        </p:par>
                        <p:par>
                          <p:cTn id="52" fill="hold">
                            <p:stCondLst>
                              <p:cond delay="3500"/>
                            </p:stCondLst>
                            <p:childTnLst>
                              <p:par>
                                <p:cTn id="53" presetID="10" presetClass="entr" presetSubtype="0" fill="hold"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childTnLst>
                          </p:cTn>
                        </p:par>
                        <p:par>
                          <p:cTn id="56" fill="hold">
                            <p:stCondLst>
                              <p:cond delay="4000"/>
                            </p:stCondLst>
                            <p:childTnLst>
                              <p:par>
                                <p:cTn id="57" presetID="22" presetClass="entr" presetSubtype="8"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wipe(left)">
                                      <p:cBhvr>
                                        <p:cTn id="59" dur="500"/>
                                        <p:tgtEl>
                                          <p:spTgt spid="8"/>
                                        </p:tgtEl>
                                      </p:cBhvr>
                                    </p:animEffect>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500"/>
                                        <p:tgtEl>
                                          <p:spTgt spid="9"/>
                                        </p:tgtEl>
                                      </p:cBhvr>
                                    </p:animEffect>
                                  </p:childTnLst>
                                </p:cTn>
                              </p:par>
                            </p:childTnLst>
                          </p:cTn>
                        </p:par>
                        <p:par>
                          <p:cTn id="64" fill="hold">
                            <p:stCondLst>
                              <p:cond delay="5000"/>
                            </p:stCondLst>
                            <p:childTnLst>
                              <p:par>
                                <p:cTn id="65" presetID="22" presetClass="entr" presetSubtype="1"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up)">
                                      <p:cBhvr>
                                        <p:cTn id="67" dur="500"/>
                                        <p:tgtEl>
                                          <p:spTgt spid="20"/>
                                        </p:tgtEl>
                                      </p:cBhvr>
                                    </p:animEffect>
                                  </p:childTnLst>
                                </p:cTn>
                              </p:par>
                            </p:childTnLst>
                          </p:cTn>
                        </p:par>
                        <p:par>
                          <p:cTn id="68" fill="hold">
                            <p:stCondLst>
                              <p:cond delay="5500"/>
                            </p:stCondLst>
                            <p:childTnLst>
                              <p:par>
                                <p:cTn id="69" presetID="10" presetClass="entr" presetSubtype="0" fill="hold" nodeType="after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fade">
                                      <p:cBhvr>
                                        <p:cTn id="71" dur="500"/>
                                        <p:tgtEl>
                                          <p:spTgt spid="10"/>
                                        </p:tgtEl>
                                      </p:cBhvr>
                                    </p:animEffect>
                                  </p:childTnLst>
                                </p:cTn>
                              </p:par>
                            </p:childTnLst>
                          </p:cTn>
                        </p:par>
                        <p:par>
                          <p:cTn id="72" fill="hold">
                            <p:stCondLst>
                              <p:cond delay="6000"/>
                            </p:stCondLst>
                            <p:childTnLst>
                              <p:par>
                                <p:cTn id="73" presetID="22" presetClass="entr" presetSubtype="8"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left)">
                                      <p:cBhvr>
                                        <p:cTn id="75" dur="500"/>
                                        <p:tgtEl>
                                          <p:spTgt spid="13"/>
                                        </p:tgtEl>
                                      </p:cBhvr>
                                    </p:animEffect>
                                  </p:childTnLst>
                                </p:cTn>
                              </p:par>
                            </p:childTnLst>
                          </p:cTn>
                        </p:par>
                        <p:par>
                          <p:cTn id="76" fill="hold">
                            <p:stCondLst>
                              <p:cond delay="6500"/>
                            </p:stCondLst>
                            <p:childTnLst>
                              <p:par>
                                <p:cTn id="77" presetID="10" presetClass="entr" presetSubtype="0"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500"/>
                                        <p:tgtEl>
                                          <p:spTgt spid="14"/>
                                        </p:tgtEl>
                                      </p:cBhvr>
                                    </p:animEffect>
                                  </p:childTnLst>
                                </p:cTn>
                              </p:par>
                            </p:childTnLst>
                          </p:cTn>
                        </p:par>
                        <p:par>
                          <p:cTn id="80" fill="hold">
                            <p:stCondLst>
                              <p:cond delay="7000"/>
                            </p:stCondLst>
                            <p:childTnLst>
                              <p:par>
                                <p:cTn id="81" presetID="22" presetClass="entr" presetSubtype="1" fill="hold" nodeType="after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wipe(up)">
                                      <p:cBhvr>
                                        <p:cTn id="83" dur="500"/>
                                        <p:tgtEl>
                                          <p:spTgt spid="19"/>
                                        </p:tgtEl>
                                      </p:cBhvr>
                                    </p:animEffect>
                                  </p:childTnLst>
                                </p:cTn>
                              </p:par>
                            </p:childTnLst>
                          </p:cTn>
                        </p:par>
                        <p:par>
                          <p:cTn id="84" fill="hold">
                            <p:stCondLst>
                              <p:cond delay="7500"/>
                            </p:stCondLst>
                            <p:childTnLst>
                              <p:par>
                                <p:cTn id="85" presetID="10" presetClass="entr" presetSubtype="0" fill="hold" nodeType="after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500"/>
                                        <p:tgtEl>
                                          <p:spTgt spid="27"/>
                                        </p:tgtEl>
                                      </p:cBhvr>
                                    </p:animEffect>
                                  </p:childTnLst>
                                </p:cTn>
                              </p:par>
                            </p:childTnLst>
                          </p:cTn>
                        </p:par>
                        <p:par>
                          <p:cTn id="88" fill="hold">
                            <p:stCondLst>
                              <p:cond delay="8000"/>
                            </p:stCondLst>
                            <p:childTnLst>
                              <p:par>
                                <p:cTn id="89" presetID="22" presetClass="entr" presetSubtype="8" fill="hold" grpId="0" nodeType="afterEffect">
                                  <p:stCondLst>
                                    <p:cond delay="0"/>
                                  </p:stCondLst>
                                  <p:childTnLst>
                                    <p:set>
                                      <p:cBhvr>
                                        <p:cTn id="90" dur="1" fill="hold">
                                          <p:stCondLst>
                                            <p:cond delay="0"/>
                                          </p:stCondLst>
                                        </p:cTn>
                                        <p:tgtEl>
                                          <p:spTgt spid="30"/>
                                        </p:tgtEl>
                                        <p:attrNameLst>
                                          <p:attrName>style.visibility</p:attrName>
                                        </p:attrNameLst>
                                      </p:cBhvr>
                                      <p:to>
                                        <p:strVal val="visible"/>
                                      </p:to>
                                    </p:set>
                                    <p:animEffect transition="in" filter="wipe(left)">
                                      <p:cBhvr>
                                        <p:cTn id="91" dur="500"/>
                                        <p:tgtEl>
                                          <p:spTgt spid="30"/>
                                        </p:tgtEl>
                                      </p:cBhvr>
                                    </p:animEffect>
                                  </p:childTnLst>
                                </p:cTn>
                              </p:par>
                            </p:childTnLst>
                          </p:cTn>
                        </p:par>
                        <p:par>
                          <p:cTn id="92" fill="hold">
                            <p:stCondLst>
                              <p:cond delay="8500"/>
                            </p:stCondLst>
                            <p:childTnLst>
                              <p:par>
                                <p:cTn id="93" presetID="10" presetClass="entr" presetSubtype="0" fill="hold" grpId="0" nodeType="afterEffect">
                                  <p:stCondLst>
                                    <p:cond delay="0"/>
                                  </p:stCondLst>
                                  <p:childTnLst>
                                    <p:set>
                                      <p:cBhvr>
                                        <p:cTn id="94" dur="1" fill="hold">
                                          <p:stCondLst>
                                            <p:cond delay="0"/>
                                          </p:stCondLst>
                                        </p:cTn>
                                        <p:tgtEl>
                                          <p:spTgt spid="31"/>
                                        </p:tgtEl>
                                        <p:attrNameLst>
                                          <p:attrName>style.visibility</p:attrName>
                                        </p:attrNameLst>
                                      </p:cBhvr>
                                      <p:to>
                                        <p:strVal val="visible"/>
                                      </p:to>
                                    </p:set>
                                    <p:animEffect transition="in" filter="fade">
                                      <p:cBhvr>
                                        <p:cTn id="95" dur="500"/>
                                        <p:tgtEl>
                                          <p:spTgt spid="31"/>
                                        </p:tgtEl>
                                      </p:cBhvr>
                                    </p:animEffect>
                                  </p:childTnLst>
                                </p:cTn>
                              </p:par>
                            </p:childTnLst>
                          </p:cTn>
                        </p:par>
                        <p:par>
                          <p:cTn id="96" fill="hold">
                            <p:stCondLst>
                              <p:cond delay="9000"/>
                            </p:stCondLst>
                            <p:childTnLst>
                              <p:par>
                                <p:cTn id="97" presetID="22" presetClass="entr" presetSubtype="8" fill="hold" grpId="0" nodeType="after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wipe(left)">
                                      <p:cBhvr>
                                        <p:cTn id="99" dur="500"/>
                                        <p:tgtEl>
                                          <p:spTgt spid="26"/>
                                        </p:tgtEl>
                                      </p:cBhvr>
                                    </p:animEffect>
                                  </p:childTnLst>
                                </p:cTn>
                              </p:par>
                            </p:childTnLst>
                          </p:cTn>
                        </p:par>
                        <p:par>
                          <p:cTn id="100" fill="hold">
                            <p:stCondLst>
                              <p:cond delay="9500"/>
                            </p:stCondLst>
                            <p:childTnLst>
                              <p:par>
                                <p:cTn id="101" presetID="10" presetClass="entr" presetSubtype="0" fill="hold" grpId="0" nodeType="afterEffect">
                                  <p:stCondLst>
                                    <p:cond delay="0"/>
                                  </p:stCondLst>
                                  <p:childTnLst>
                                    <p:set>
                                      <p:cBhvr>
                                        <p:cTn id="102" dur="1" fill="hold">
                                          <p:stCondLst>
                                            <p:cond delay="0"/>
                                          </p:stCondLst>
                                        </p:cTn>
                                        <p:tgtEl>
                                          <p:spTgt spid="25"/>
                                        </p:tgtEl>
                                        <p:attrNameLst>
                                          <p:attrName>style.visibility</p:attrName>
                                        </p:attrNameLst>
                                      </p:cBhvr>
                                      <p:to>
                                        <p:strVal val="visible"/>
                                      </p:to>
                                    </p:set>
                                    <p:animEffect transition="in" filter="fade">
                                      <p:cBhvr>
                                        <p:cTn id="10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p:bldP spid="14" grpId="0"/>
      <p:bldP spid="16" grpId="0" animBg="1"/>
      <p:bldP spid="16" grpId="1" animBg="1"/>
      <p:bldP spid="17" grpId="0" animBg="1"/>
      <p:bldP spid="17" grpId="1" animBg="1"/>
      <p:bldP spid="18" grpId="0" animBg="1"/>
      <p:bldP spid="18" grpId="1" animBg="1"/>
      <p:bldP spid="25" grpId="0"/>
      <p:bldP spid="26" grpId="0"/>
      <p:bldP spid="30" grpId="0"/>
      <p:bldP spid="3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p:cNvGraphicFramePr/>
          <p:nvPr>
            <p:extLst>
              <p:ext uri="{D42A27DB-BD31-4B8C-83A1-F6EECF244321}">
                <p14:modId xmlns:p14="http://schemas.microsoft.com/office/powerpoint/2010/main" val="52813737"/>
              </p:ext>
            </p:extLst>
          </p:nvPr>
        </p:nvGraphicFramePr>
        <p:xfrm>
          <a:off x="2032000" y="1605933"/>
          <a:ext cx="8128000" cy="2663612"/>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p:cNvSpPr>
            <a:spLocks noGrp="1"/>
          </p:cNvSpPr>
          <p:nvPr>
            <p:ph type="title"/>
          </p:nvPr>
        </p:nvSpPr>
        <p:spPr/>
        <p:txBody>
          <a:bodyPr/>
          <a:lstStyle/>
          <a:p>
            <a:r>
              <a:rPr lang="en-US"/>
              <a:t>Bar Chart Layout Sample</a:t>
            </a:r>
          </a:p>
        </p:txBody>
      </p:sp>
      <p:sp>
        <p:nvSpPr>
          <p:cNvPr id="14" name="Rectangle 13"/>
          <p:cNvSpPr/>
          <p:nvPr/>
        </p:nvSpPr>
        <p:spPr>
          <a:xfrm>
            <a:off x="0" y="4158342"/>
            <a:ext cx="12192000" cy="269965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799470" y="4262511"/>
            <a:ext cx="704039" cy="400110"/>
          </a:xfrm>
          <a:prstGeom prst="rect">
            <a:avLst/>
          </a:prstGeom>
          <a:noFill/>
        </p:spPr>
        <p:txBody>
          <a:bodyPr wrap="none" rtlCol="0">
            <a:spAutoFit/>
          </a:bodyPr>
          <a:lstStyle/>
          <a:p>
            <a:r>
              <a:rPr lang="en-US" sz="2000">
                <a:solidFill>
                  <a:schemeClr val="bg1"/>
                </a:solidFill>
                <a:latin typeface="+mj-lt"/>
              </a:rPr>
              <a:t>2012</a:t>
            </a:r>
          </a:p>
        </p:txBody>
      </p:sp>
      <p:sp>
        <p:nvSpPr>
          <p:cNvPr id="19" name="TextBox 18"/>
          <p:cNvSpPr txBox="1"/>
          <p:nvPr/>
        </p:nvSpPr>
        <p:spPr>
          <a:xfrm>
            <a:off x="4766602" y="4262511"/>
            <a:ext cx="704039" cy="400110"/>
          </a:xfrm>
          <a:prstGeom prst="rect">
            <a:avLst/>
          </a:prstGeom>
          <a:noFill/>
        </p:spPr>
        <p:txBody>
          <a:bodyPr wrap="none" rtlCol="0">
            <a:spAutoFit/>
          </a:bodyPr>
          <a:lstStyle/>
          <a:p>
            <a:r>
              <a:rPr lang="en-US" sz="2000">
                <a:solidFill>
                  <a:schemeClr val="bg1"/>
                </a:solidFill>
                <a:latin typeface="+mj-lt"/>
              </a:rPr>
              <a:t>2013</a:t>
            </a:r>
          </a:p>
        </p:txBody>
      </p:sp>
      <p:sp>
        <p:nvSpPr>
          <p:cNvPr id="20" name="TextBox 19"/>
          <p:cNvSpPr txBox="1"/>
          <p:nvPr/>
        </p:nvSpPr>
        <p:spPr>
          <a:xfrm>
            <a:off x="6724356" y="4262511"/>
            <a:ext cx="704039" cy="400110"/>
          </a:xfrm>
          <a:prstGeom prst="rect">
            <a:avLst/>
          </a:prstGeom>
          <a:noFill/>
        </p:spPr>
        <p:txBody>
          <a:bodyPr wrap="none" rtlCol="0">
            <a:spAutoFit/>
          </a:bodyPr>
          <a:lstStyle/>
          <a:p>
            <a:r>
              <a:rPr lang="en-US" sz="2000">
                <a:solidFill>
                  <a:schemeClr val="bg1"/>
                </a:solidFill>
                <a:latin typeface="+mj-lt"/>
              </a:rPr>
              <a:t>2014</a:t>
            </a:r>
          </a:p>
        </p:txBody>
      </p:sp>
      <p:sp>
        <p:nvSpPr>
          <p:cNvPr id="21" name="TextBox 20"/>
          <p:cNvSpPr txBox="1"/>
          <p:nvPr/>
        </p:nvSpPr>
        <p:spPr>
          <a:xfrm>
            <a:off x="8691488" y="4262511"/>
            <a:ext cx="704039" cy="400110"/>
          </a:xfrm>
          <a:prstGeom prst="rect">
            <a:avLst/>
          </a:prstGeom>
          <a:noFill/>
        </p:spPr>
        <p:txBody>
          <a:bodyPr wrap="none" rtlCol="0">
            <a:spAutoFit/>
          </a:bodyPr>
          <a:lstStyle/>
          <a:p>
            <a:r>
              <a:rPr lang="en-US" sz="2000">
                <a:solidFill>
                  <a:schemeClr val="bg1"/>
                </a:solidFill>
                <a:latin typeface="+mj-lt"/>
              </a:rPr>
              <a:t>2015</a:t>
            </a:r>
          </a:p>
        </p:txBody>
      </p:sp>
      <p:sp>
        <p:nvSpPr>
          <p:cNvPr id="22" name="Title 1"/>
          <p:cNvSpPr txBox="1">
            <a:spLocks/>
          </p:cNvSpPr>
          <p:nvPr/>
        </p:nvSpPr>
        <p:spPr>
          <a:xfrm>
            <a:off x="852714" y="4674971"/>
            <a:ext cx="10573563" cy="5952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u="none" kern="1200">
                <a:solidFill>
                  <a:schemeClr val="tx1">
                    <a:lumMod val="65000"/>
                    <a:lumOff val="35000"/>
                  </a:schemeClr>
                </a:solidFill>
                <a:latin typeface="Source Sans Pro" panose="020B0503030403020204" pitchFamily="34" charset="0"/>
                <a:ea typeface="+mj-ea"/>
                <a:cs typeface="+mj-cs"/>
              </a:defRPr>
            </a:lvl1pPr>
          </a:lstStyle>
          <a:p>
            <a:pPr algn="ctr"/>
            <a:r>
              <a:rPr lang="en-US" sz="3200">
                <a:solidFill>
                  <a:schemeClr val="bg1"/>
                </a:solidFill>
              </a:rPr>
              <a:t>Bar Chart Layout Sample</a:t>
            </a:r>
          </a:p>
        </p:txBody>
      </p:sp>
      <p:sp>
        <p:nvSpPr>
          <p:cNvPr id="24" name="Rectangle 23"/>
          <p:cNvSpPr/>
          <p:nvPr/>
        </p:nvSpPr>
        <p:spPr>
          <a:xfrm>
            <a:off x="1197937" y="5267493"/>
            <a:ext cx="9883115" cy="738664"/>
          </a:xfrm>
          <a:prstGeom prst="rect">
            <a:avLst/>
          </a:prstGeom>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r>
              <a:rPr lang="en-US" sz="1400" dirty="0">
                <a:solidFill>
                  <a:schemeClr val="bg1">
                    <a:lumMod val="95000"/>
                  </a:schemeClr>
                </a:solidFill>
              </a:rPr>
              <a:t> </a:t>
            </a:r>
            <a:r>
              <a:rPr lang="en-US" sz="1400" dirty="0" err="1">
                <a:solidFill>
                  <a:schemeClr val="bg1">
                    <a:lumMod val="95000"/>
                  </a:schemeClr>
                </a:solidFill>
              </a:rPr>
              <a:t>metus</a:t>
            </a:r>
            <a:r>
              <a:rPr lang="en-US" sz="1400" dirty="0">
                <a:solidFill>
                  <a:schemeClr val="bg1">
                    <a:lumMod val="95000"/>
                  </a:schemeClr>
                </a:solidFill>
              </a:rPr>
              <a:t> non </a:t>
            </a:r>
            <a:r>
              <a:rPr lang="en-US" sz="1400" dirty="0" err="1">
                <a:solidFill>
                  <a:schemeClr val="bg1">
                    <a:lumMod val="95000"/>
                  </a:schemeClr>
                </a:solidFill>
              </a:rPr>
              <a:t>sodales</a:t>
            </a:r>
            <a:r>
              <a:rPr lang="en-US" sz="1400" dirty="0">
                <a:solidFill>
                  <a:schemeClr val="bg1">
                    <a:lumMod val="95000"/>
                  </a:schemeClr>
                </a:solidFill>
              </a:rPr>
              <a:t> </a:t>
            </a:r>
            <a:r>
              <a:rPr lang="en-US" sz="1400" dirty="0" err="1">
                <a:solidFill>
                  <a:schemeClr val="bg1">
                    <a:lumMod val="95000"/>
                  </a:schemeClr>
                </a:solidFill>
              </a:rPr>
              <a:t>accumsan</a:t>
            </a:r>
            <a:r>
              <a:rPr lang="en-US" sz="1400" dirty="0">
                <a:solidFill>
                  <a:schemeClr val="bg1">
                    <a:lumMod val="95000"/>
                  </a:schemeClr>
                </a:solidFill>
              </a:rPr>
              <a:t>. </a:t>
            </a:r>
            <a:r>
              <a:rPr lang="en-US" sz="1400" dirty="0" err="1">
                <a:solidFill>
                  <a:schemeClr val="bg1">
                    <a:lumMod val="95000"/>
                  </a:schemeClr>
                </a:solidFill>
              </a:rPr>
              <a:t>Morbi</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risus</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nulla</a:t>
            </a:r>
            <a:r>
              <a:rPr lang="en-US" sz="1400" dirty="0">
                <a:solidFill>
                  <a:schemeClr val="bg1">
                    <a:lumMod val="95000"/>
                  </a:schemeClr>
                </a:solidFill>
              </a:rPr>
              <a:t> </a:t>
            </a:r>
            <a:r>
              <a:rPr lang="en-US" sz="1400" dirty="0" err="1">
                <a:solidFill>
                  <a:schemeClr val="bg1">
                    <a:lumMod val="95000"/>
                  </a:schemeClr>
                </a:solidFill>
              </a:rPr>
              <a:t>hendrerit</a:t>
            </a:r>
            <a:r>
              <a:rPr lang="en-US" sz="1400" dirty="0">
                <a:solidFill>
                  <a:schemeClr val="bg1">
                    <a:lumMod val="95000"/>
                  </a:schemeClr>
                </a:solidFill>
              </a:rPr>
              <a:t> </a:t>
            </a:r>
            <a:r>
              <a:rPr lang="en-US" sz="1400" dirty="0" err="1">
                <a:solidFill>
                  <a:schemeClr val="bg1">
                    <a:lumMod val="95000"/>
                  </a:schemeClr>
                </a:solidFill>
              </a:rPr>
              <a:t>malesuada</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a:t>
            </a:r>
          </a:p>
        </p:txBody>
      </p:sp>
      <p:sp>
        <p:nvSpPr>
          <p:cNvPr id="28" name="Teardrop 27"/>
          <p:cNvSpPr/>
          <p:nvPr/>
        </p:nvSpPr>
        <p:spPr>
          <a:xfrm rot="8199374">
            <a:off x="2489979" y="1453940"/>
            <a:ext cx="450166" cy="450166"/>
          </a:xfrm>
          <a:prstGeom prst="teardrop">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p:cNvSpPr/>
          <p:nvPr/>
        </p:nvSpPr>
        <p:spPr>
          <a:xfrm>
            <a:off x="3033244" y="1473985"/>
            <a:ext cx="5379236" cy="523220"/>
          </a:xfrm>
          <a:prstGeom prst="rect">
            <a:avLst/>
          </a:prstGeom>
        </p:spPr>
        <p:txBody>
          <a:bodyPr wrap="square">
            <a:spAutoFit/>
          </a:bodyPr>
          <a:lstStyle/>
          <a:p>
            <a:r>
              <a:rPr lang="en-US" sz="1400" b="1" i="1" dirty="0">
                <a:solidFill>
                  <a:schemeClr val="bg1">
                    <a:lumMod val="95000"/>
                  </a:schemeClr>
                </a:solidFill>
              </a:rPr>
              <a:t>Lorem ipsum dolor sit </a:t>
            </a:r>
            <a:r>
              <a:rPr lang="en-US" sz="1400" b="1" i="1" dirty="0" err="1">
                <a:solidFill>
                  <a:schemeClr val="bg1">
                    <a:lumMod val="95000"/>
                  </a:schemeClr>
                </a:solidFill>
              </a:rPr>
              <a:t>amet</a:t>
            </a:r>
            <a:r>
              <a:rPr lang="en-US" sz="1400" b="1" i="1" dirty="0">
                <a:solidFill>
                  <a:schemeClr val="bg1">
                    <a:lumMod val="95000"/>
                  </a:schemeClr>
                </a:solidFill>
              </a:rPr>
              <a:t>, </a:t>
            </a:r>
            <a:r>
              <a:rPr lang="en-US" sz="1400" b="1" i="1" dirty="0" err="1">
                <a:solidFill>
                  <a:schemeClr val="bg1">
                    <a:lumMod val="95000"/>
                  </a:schemeClr>
                </a:solidFill>
              </a:rPr>
              <a:t>consectetur</a:t>
            </a:r>
            <a:r>
              <a:rPr lang="en-US" sz="1400" b="1" i="1" dirty="0">
                <a:solidFill>
                  <a:schemeClr val="bg1">
                    <a:lumMod val="95000"/>
                  </a:schemeClr>
                </a:solidFill>
              </a:rPr>
              <a:t> </a:t>
            </a:r>
            <a:r>
              <a:rPr lang="en-US" sz="1400" b="1" i="1" dirty="0" err="1">
                <a:solidFill>
                  <a:schemeClr val="bg1">
                    <a:lumMod val="95000"/>
                  </a:schemeClr>
                </a:solidFill>
              </a:rPr>
              <a:t>adipiscing</a:t>
            </a:r>
            <a:r>
              <a:rPr lang="en-US" sz="1400" b="1" i="1" dirty="0">
                <a:solidFill>
                  <a:schemeClr val="bg1">
                    <a:lumMod val="95000"/>
                  </a:schemeClr>
                </a:solidFill>
              </a:rPr>
              <a:t> </a:t>
            </a:r>
            <a:r>
              <a:rPr lang="en-US" sz="1400" b="1" i="1" dirty="0" err="1">
                <a:solidFill>
                  <a:schemeClr val="bg1">
                    <a:lumMod val="95000"/>
                  </a:schemeClr>
                </a:solidFill>
              </a:rPr>
              <a:t>elit</a:t>
            </a:r>
            <a:r>
              <a:rPr lang="en-US" sz="1400" b="1" i="1" dirty="0">
                <a:solidFill>
                  <a:schemeClr val="bg1">
                    <a:lumMod val="95000"/>
                  </a:schemeClr>
                </a:solidFill>
              </a:rPr>
              <a:t>. </a:t>
            </a:r>
            <a:r>
              <a:rPr lang="en-US" sz="1400" b="1" i="1" dirty="0" err="1">
                <a:solidFill>
                  <a:schemeClr val="bg1">
                    <a:lumMod val="95000"/>
                  </a:schemeClr>
                </a:solidFill>
              </a:rPr>
              <a:t>Cras</a:t>
            </a:r>
            <a:r>
              <a:rPr lang="en-US" sz="1400" b="1" i="1" dirty="0">
                <a:solidFill>
                  <a:schemeClr val="bg1">
                    <a:lumMod val="95000"/>
                  </a:schemeClr>
                </a:solidFill>
              </a:rPr>
              <a:t> et </a:t>
            </a:r>
            <a:r>
              <a:rPr lang="en-US" sz="1400" b="1" i="1" dirty="0" err="1">
                <a:solidFill>
                  <a:schemeClr val="bg1">
                    <a:lumMod val="95000"/>
                  </a:schemeClr>
                </a:solidFill>
              </a:rPr>
              <a:t>urna</a:t>
            </a:r>
            <a:r>
              <a:rPr lang="en-US" sz="1400" b="1" i="1" dirty="0">
                <a:solidFill>
                  <a:schemeClr val="bg1">
                    <a:lumMod val="95000"/>
                  </a:schemeClr>
                </a:solidFill>
              </a:rPr>
              <a:t> </a:t>
            </a:r>
            <a:r>
              <a:rPr lang="en-US" sz="1400" b="1" i="1" dirty="0" err="1">
                <a:solidFill>
                  <a:schemeClr val="bg1">
                    <a:lumMod val="95000"/>
                  </a:schemeClr>
                </a:solidFill>
              </a:rPr>
              <a:t>urna</a:t>
            </a:r>
            <a:r>
              <a:rPr lang="en-US" sz="1400" b="1" i="1" dirty="0">
                <a:solidFill>
                  <a:schemeClr val="bg1">
                    <a:lumMod val="95000"/>
                  </a:schemeClr>
                </a:solidFill>
              </a:rPr>
              <a:t>. </a:t>
            </a:r>
            <a:r>
              <a:rPr lang="en-US" sz="1400" b="1" i="1" dirty="0" err="1">
                <a:solidFill>
                  <a:schemeClr val="bg1">
                    <a:lumMod val="95000"/>
                  </a:schemeClr>
                </a:solidFill>
              </a:rPr>
              <a:t>Suspendisse</a:t>
            </a:r>
            <a:r>
              <a:rPr lang="en-US" sz="1400" b="1" i="1" dirty="0">
                <a:solidFill>
                  <a:schemeClr val="bg1">
                    <a:lumMod val="95000"/>
                  </a:schemeClr>
                </a:solidFill>
              </a:rPr>
              <a:t> </a:t>
            </a:r>
            <a:r>
              <a:rPr lang="en-US" sz="1400" b="1" i="1" dirty="0" err="1">
                <a:solidFill>
                  <a:schemeClr val="bg1">
                    <a:lumMod val="95000"/>
                  </a:schemeClr>
                </a:solidFill>
              </a:rPr>
              <a:t>quis</a:t>
            </a:r>
            <a:r>
              <a:rPr lang="en-US" sz="1400" b="1" i="1" dirty="0">
                <a:solidFill>
                  <a:schemeClr val="bg1">
                    <a:lumMod val="95000"/>
                  </a:schemeClr>
                </a:solidFill>
              </a:rPr>
              <a:t> </a:t>
            </a:r>
            <a:r>
              <a:rPr lang="en-US" sz="1400" b="1" i="1" dirty="0" err="1">
                <a:solidFill>
                  <a:schemeClr val="bg1">
                    <a:lumMod val="95000"/>
                  </a:schemeClr>
                </a:solidFill>
              </a:rPr>
              <a:t>aliquet</a:t>
            </a:r>
            <a:r>
              <a:rPr lang="en-US" sz="1400" b="1" i="1" dirty="0">
                <a:solidFill>
                  <a:schemeClr val="bg1">
                    <a:lumMod val="95000"/>
                  </a:schemeClr>
                </a:solidFill>
              </a:rPr>
              <a:t> </a:t>
            </a:r>
            <a:r>
              <a:rPr lang="en-US" sz="1400" b="1" i="1" dirty="0" err="1">
                <a:solidFill>
                  <a:schemeClr val="bg1">
                    <a:lumMod val="95000"/>
                  </a:schemeClr>
                </a:solidFill>
              </a:rPr>
              <a:t>tellus</a:t>
            </a:r>
            <a:r>
              <a:rPr lang="en-US" sz="1400" b="1" i="1" dirty="0">
                <a:solidFill>
                  <a:schemeClr val="bg1">
                    <a:lumMod val="95000"/>
                  </a:schemeClr>
                </a:solidFill>
              </a:rPr>
              <a:t>.</a:t>
            </a:r>
          </a:p>
        </p:txBody>
      </p:sp>
    </p:spTree>
    <p:extLst>
      <p:ext uri="{BB962C8B-B14F-4D97-AF65-F5344CB8AC3E}">
        <p14:creationId xmlns:p14="http://schemas.microsoft.com/office/powerpoint/2010/main" val="299818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500"/>
                            </p:stCondLst>
                            <p:childTnLst>
                              <p:par>
                                <p:cTn id="21" presetID="42" presetClass="entr" presetSubtype="0"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1000"/>
                                        <p:tgtEl>
                                          <p:spTgt spid="28"/>
                                        </p:tgtEl>
                                      </p:cBhvr>
                                    </p:animEffect>
                                    <p:anim calcmode="lin" valueType="num">
                                      <p:cBhvr>
                                        <p:cTn id="24" dur="1000" fill="hold"/>
                                        <p:tgtEl>
                                          <p:spTgt spid="28"/>
                                        </p:tgtEl>
                                        <p:attrNameLst>
                                          <p:attrName>ppt_x</p:attrName>
                                        </p:attrNameLst>
                                      </p:cBhvr>
                                      <p:tavLst>
                                        <p:tav tm="0">
                                          <p:val>
                                            <p:strVal val="#ppt_x"/>
                                          </p:val>
                                        </p:tav>
                                        <p:tav tm="100000">
                                          <p:val>
                                            <p:strVal val="#ppt_x"/>
                                          </p:val>
                                        </p:tav>
                                      </p:tavLst>
                                    </p:anim>
                                    <p:anim calcmode="lin" valueType="num">
                                      <p:cBhvr>
                                        <p:cTn id="25" dur="1000" fill="hold"/>
                                        <p:tgtEl>
                                          <p:spTgt spid="28"/>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left)">
                                      <p:cBhvr>
                                        <p:cTn id="29" dur="500"/>
                                        <p:tgtEl>
                                          <p:spTgt spid="29"/>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left)">
                                      <p:cBhvr>
                                        <p:cTn id="33" dur="500"/>
                                        <p:tgtEl>
                                          <p:spTgt spid="2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P spid="18" grpId="0"/>
      <p:bldP spid="19" grpId="0"/>
      <p:bldP spid="20" grpId="0"/>
      <p:bldP spid="21" grpId="0"/>
      <p:bldP spid="22" grpId="0"/>
      <p:bldP spid="24" grpId="0"/>
      <p:bldP spid="28" grpId="0" animBg="1"/>
      <p:bldP spid="29"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8" name="Rectangle 107"/>
          <p:cNvSpPr/>
          <p:nvPr/>
        </p:nvSpPr>
        <p:spPr>
          <a:xfrm>
            <a:off x="9339288" y="1370742"/>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411480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 y="41148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a:t>
            </a:r>
            <a:r>
              <a:rPr lang="en-US" sz="3600" dirty="0">
                <a:solidFill>
                  <a:schemeClr val="tx1">
                    <a:lumMod val="75000"/>
                    <a:lumOff val="25000"/>
                  </a:schemeClr>
                </a:solidFill>
              </a:rPr>
              <a:t> </a:t>
            </a:r>
            <a:r>
              <a:rPr lang="en-US" sz="3600" dirty="0">
                <a:solidFill>
                  <a:schemeClr val="bg1"/>
                </a:solidFill>
              </a:rPr>
              <a:t>all</a:t>
            </a:r>
            <a:r>
              <a:rPr lang="en-US" sz="3600" dirty="0">
                <a:solidFill>
                  <a:schemeClr val="tx1">
                    <a:lumMod val="75000"/>
                    <a:lumOff val="25000"/>
                  </a:schemeClr>
                </a:solidFill>
              </a:rPr>
              <a:t> </a:t>
            </a:r>
            <a:r>
              <a:rPr lang="en-US" sz="3600" dirty="0">
                <a:solidFill>
                  <a:schemeClr val="bg1"/>
                </a:solidFill>
              </a:rPr>
              <a:t>Mockup</a:t>
            </a:r>
            <a:r>
              <a:rPr lang="en-US" sz="3600" dirty="0">
                <a:solidFill>
                  <a:schemeClr val="accent4"/>
                </a:solidFill>
              </a:rPr>
              <a:t> </a:t>
            </a:r>
            <a:r>
              <a:rPr lang="en-US" sz="3600" dirty="0">
                <a:solidFill>
                  <a:schemeClr val="bg1"/>
                </a:solidFill>
              </a:rPr>
              <a:t>&amp;</a:t>
            </a:r>
            <a:r>
              <a:rPr lang="en-US" sz="3600" dirty="0">
                <a:solidFill>
                  <a:schemeClr val="accent4"/>
                </a:solidFill>
              </a:rPr>
              <a:t> </a:t>
            </a:r>
            <a:r>
              <a:rPr lang="en-US" sz="3600" dirty="0">
                <a:solidFill>
                  <a:schemeClr val="bg1"/>
                </a:solidFill>
              </a:rPr>
              <a:t>Images</a:t>
            </a:r>
          </a:p>
        </p:txBody>
      </p:sp>
      <p:cxnSp>
        <p:nvCxnSpPr>
          <p:cNvPr id="77" name="Straight Connector 76"/>
          <p:cNvCxnSpPr>
            <a:stCxn id="51" idx="3"/>
          </p:cNvCxnSpPr>
          <p:nvPr/>
        </p:nvCxnSpPr>
        <p:spPr>
          <a:xfrm>
            <a:off x="2852712" y="4800600"/>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5999" y="2057400"/>
            <a:ext cx="1" cy="6858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3" y="2055293"/>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1"/>
            <a:ext cx="0" cy="686733"/>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11829143" y="13716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 name="Straight Connector 29"/>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9875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0-#ppt_w/2"/>
                                          </p:val>
                                        </p:tav>
                                        <p:tav tm="100000">
                                          <p:val>
                                            <p:strVal val="#ppt_x"/>
                                          </p:val>
                                        </p:tav>
                                      </p:tavLst>
                                    </p:anim>
                                    <p:anim calcmode="lin" valueType="num">
                                      <p:cBhvr additive="base">
                                        <p:cTn id="34" dur="500" fill="hold"/>
                                        <p:tgtEl>
                                          <p:spTgt spid="30"/>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1+#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45" name="Group 44"/>
          <p:cNvGrpSpPr/>
          <p:nvPr/>
        </p:nvGrpSpPr>
        <p:grpSpPr>
          <a:xfrm>
            <a:off x="852714" y="1552138"/>
            <a:ext cx="5243286" cy="2527739"/>
            <a:chOff x="852714" y="1856936"/>
            <a:chExt cx="5243286" cy="2527739"/>
          </a:xfrm>
        </p:grpSpPr>
        <p:sp>
          <p:nvSpPr>
            <p:cNvPr id="4" name="AutoShape 1"/>
            <p:cNvSpPr>
              <a:spLocks/>
            </p:cNvSpPr>
            <p:nvPr/>
          </p:nvSpPr>
          <p:spPr bwMode="auto">
            <a:xfrm>
              <a:off x="852715" y="1856936"/>
              <a:ext cx="5243285" cy="2527739"/>
            </a:xfrm>
            <a:custGeom>
              <a:avLst/>
              <a:gdLst>
                <a:gd name="T0" fmla="*/ 1712119 w 21600"/>
                <a:gd name="T1" fmla="*/ 1022350 h 21600"/>
                <a:gd name="T2" fmla="*/ 1712119 w 21600"/>
                <a:gd name="T3" fmla="*/ 1022350 h 21600"/>
                <a:gd name="T4" fmla="*/ 1712119 w 21600"/>
                <a:gd name="T5" fmla="*/ 1022350 h 21600"/>
                <a:gd name="T6" fmla="*/ 1712119 w 21600"/>
                <a:gd name="T7" fmla="*/ 10223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chemeClr val="bg1">
                <a:alpha val="20000"/>
              </a:schemeClr>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13" name="Rectangle 12"/>
            <p:cNvSpPr/>
            <p:nvPr/>
          </p:nvSpPr>
          <p:spPr>
            <a:xfrm>
              <a:off x="852714" y="1856936"/>
              <a:ext cx="281388" cy="252297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6096000" y="1552138"/>
            <a:ext cx="5219700" cy="2522978"/>
            <a:chOff x="6096000" y="1856936"/>
            <a:chExt cx="5372100" cy="2522978"/>
          </a:xfrm>
        </p:grpSpPr>
        <p:sp>
          <p:nvSpPr>
            <p:cNvPr id="5" name="AutoShape 2"/>
            <p:cNvSpPr>
              <a:spLocks/>
            </p:cNvSpPr>
            <p:nvPr/>
          </p:nvSpPr>
          <p:spPr bwMode="auto">
            <a:xfrm>
              <a:off x="6096000" y="1856936"/>
              <a:ext cx="5372100" cy="2522978"/>
            </a:xfrm>
            <a:custGeom>
              <a:avLst/>
              <a:gdLst>
                <a:gd name="T0" fmla="*/ 1671638 w 21600"/>
                <a:gd name="T1" fmla="*/ 1021557 h 21600"/>
                <a:gd name="T2" fmla="*/ 1671638 w 21600"/>
                <a:gd name="T3" fmla="*/ 1021557 h 21600"/>
                <a:gd name="T4" fmla="*/ 1671638 w 21600"/>
                <a:gd name="T5" fmla="*/ 1021557 h 21600"/>
                <a:gd name="T6" fmla="*/ 1671638 w 21600"/>
                <a:gd name="T7" fmla="*/ 102155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chemeClr val="bg1">
                <a:alpha val="40000"/>
              </a:schemeClr>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14" name="Rectangle 13"/>
            <p:cNvSpPr/>
            <p:nvPr/>
          </p:nvSpPr>
          <p:spPr>
            <a:xfrm>
              <a:off x="11186712" y="1856936"/>
              <a:ext cx="281388" cy="2522978"/>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p:txBody>
          <a:bodyPr/>
          <a:lstStyle/>
          <a:p>
            <a:r>
              <a:rPr lang="en-US" dirty="0"/>
              <a:t>Mobile Project</a:t>
            </a:r>
          </a:p>
        </p:txBody>
      </p:sp>
      <p:sp>
        <p:nvSpPr>
          <p:cNvPr id="6" name="TextBox 5"/>
          <p:cNvSpPr txBox="1"/>
          <p:nvPr/>
        </p:nvSpPr>
        <p:spPr>
          <a:xfrm>
            <a:off x="2042966" y="1976737"/>
            <a:ext cx="3144172" cy="461665"/>
          </a:xfrm>
          <a:prstGeom prst="rect">
            <a:avLst/>
          </a:prstGeom>
          <a:noFill/>
        </p:spPr>
        <p:txBody>
          <a:bodyPr wrap="square" rtlCol="0">
            <a:spAutoFit/>
          </a:bodyPr>
          <a:lstStyle/>
          <a:p>
            <a:pPr algn="r"/>
            <a:r>
              <a:rPr lang="en-US" sz="2400" dirty="0">
                <a:solidFill>
                  <a:schemeClr val="bg1"/>
                </a:solidFill>
                <a:latin typeface="+mj-lt"/>
              </a:rPr>
              <a:t>Bigger Memory</a:t>
            </a:r>
          </a:p>
        </p:txBody>
      </p:sp>
      <p:sp>
        <p:nvSpPr>
          <p:cNvPr id="7" name="TextBox 6"/>
          <p:cNvSpPr txBox="1"/>
          <p:nvPr/>
        </p:nvSpPr>
        <p:spPr>
          <a:xfrm>
            <a:off x="2042965" y="2675223"/>
            <a:ext cx="3144172" cy="1169551"/>
          </a:xfrm>
          <a:prstGeom prst="rect">
            <a:avLst/>
          </a:prstGeom>
          <a:noFill/>
        </p:spPr>
        <p:txBody>
          <a:bodyPr wrap="square" rtlCol="0">
            <a:spAutoFit/>
          </a:bodyPr>
          <a:lstStyle/>
          <a:p>
            <a:pPr algn="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a:t>
            </a:r>
            <a:r>
              <a:rPr lang="en-US" sz="1400" dirty="0">
                <a:solidFill>
                  <a:schemeClr val="bg1"/>
                </a:solidFill>
              </a:rPr>
              <a:t> sit </a:t>
            </a:r>
            <a:r>
              <a:rPr lang="en-US" sz="1400" dirty="0" err="1">
                <a:solidFill>
                  <a:schemeClr val="bg1"/>
                </a:solidFill>
              </a:rPr>
              <a:t>amet</a:t>
            </a:r>
            <a:r>
              <a:rPr lang="en-US" sz="1400" dirty="0">
                <a:solidFill>
                  <a:schemeClr val="bg1"/>
                </a:solidFill>
              </a:rPr>
              <a:t>. </a:t>
            </a:r>
            <a:r>
              <a:rPr lang="en-US" sz="1400" dirty="0" err="1">
                <a:solidFill>
                  <a:schemeClr val="bg1"/>
                </a:solidFill>
              </a:rPr>
              <a:t>Lorem</a:t>
            </a:r>
            <a:r>
              <a:rPr lang="en-US" sz="1400" dirty="0">
                <a:solidFill>
                  <a:schemeClr val="bg1"/>
                </a:solidFill>
              </a:rPr>
              <a:t>  dolor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endParaRPr lang="en-US" sz="1400" dirty="0">
              <a:solidFill>
                <a:schemeClr val="bg1"/>
              </a:solidFill>
            </a:endParaRPr>
          </a:p>
          <a:p>
            <a:pPr algn="r"/>
            <a:endParaRPr lang="en-US" sz="1400" dirty="0">
              <a:solidFill>
                <a:schemeClr val="bg1"/>
              </a:solidFill>
            </a:endParaRPr>
          </a:p>
        </p:txBody>
      </p:sp>
      <p:sp>
        <p:nvSpPr>
          <p:cNvPr id="10" name="TextBox 9"/>
          <p:cNvSpPr txBox="1"/>
          <p:nvPr/>
        </p:nvSpPr>
        <p:spPr>
          <a:xfrm>
            <a:off x="7004862" y="2058810"/>
            <a:ext cx="3144172" cy="461665"/>
          </a:xfrm>
          <a:prstGeom prst="rect">
            <a:avLst/>
          </a:prstGeom>
          <a:noFill/>
        </p:spPr>
        <p:txBody>
          <a:bodyPr wrap="square" rtlCol="0">
            <a:spAutoFit/>
          </a:bodyPr>
          <a:lstStyle/>
          <a:p>
            <a:r>
              <a:rPr lang="en-US" sz="2400" dirty="0">
                <a:solidFill>
                  <a:schemeClr val="bg1"/>
                </a:solidFill>
                <a:latin typeface="+mj-lt"/>
              </a:rPr>
              <a:t>More Apps</a:t>
            </a:r>
          </a:p>
        </p:txBody>
      </p:sp>
      <p:sp>
        <p:nvSpPr>
          <p:cNvPr id="12" name="TextBox 11"/>
          <p:cNvSpPr txBox="1"/>
          <p:nvPr/>
        </p:nvSpPr>
        <p:spPr>
          <a:xfrm>
            <a:off x="7004862" y="2675223"/>
            <a:ext cx="3144172" cy="1169551"/>
          </a:xfrm>
          <a:prstGeom prst="rect">
            <a:avLst/>
          </a:prstGeom>
          <a:noFill/>
        </p:spPr>
        <p:txBody>
          <a:bodyPr wrap="square" rtlCol="0">
            <a:spAutoFit/>
          </a:bodyPr>
          <a:lstStyle/>
          <a:p>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a:t>
            </a:r>
            <a:r>
              <a:rPr lang="en-US" sz="1400" dirty="0">
                <a:solidFill>
                  <a:schemeClr val="bg1"/>
                </a:solidFill>
              </a:rPr>
              <a:t> sit </a:t>
            </a:r>
            <a:r>
              <a:rPr lang="en-US" sz="1400" dirty="0" err="1">
                <a:solidFill>
                  <a:schemeClr val="bg1"/>
                </a:solidFill>
              </a:rPr>
              <a:t>amet</a:t>
            </a:r>
            <a:r>
              <a:rPr lang="en-US" sz="1400" dirty="0">
                <a:solidFill>
                  <a:schemeClr val="bg1"/>
                </a:solidFill>
              </a:rPr>
              <a:t>. </a:t>
            </a:r>
            <a:r>
              <a:rPr lang="en-US" sz="1400" dirty="0" err="1">
                <a:solidFill>
                  <a:schemeClr val="bg1"/>
                </a:solidFill>
              </a:rPr>
              <a:t>Lorem</a:t>
            </a:r>
            <a:r>
              <a:rPr lang="en-US" sz="1400" dirty="0">
                <a:solidFill>
                  <a:schemeClr val="bg1"/>
                </a:solidFill>
              </a:rPr>
              <a:t>  dolor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endParaRPr lang="en-US" sz="1400" dirty="0">
              <a:solidFill>
                <a:schemeClr val="bg1"/>
              </a:solidFill>
            </a:endParaRPr>
          </a:p>
          <a:p>
            <a:endParaRPr lang="en-US" sz="1400" dirty="0">
              <a:solidFill>
                <a:schemeClr val="bg1"/>
              </a:solidFill>
            </a:endParaRPr>
          </a:p>
        </p:txBody>
      </p:sp>
      <p:sp>
        <p:nvSpPr>
          <p:cNvPr id="16" name="Oval 21"/>
          <p:cNvSpPr>
            <a:spLocks noChangeArrowheads="1"/>
          </p:cNvSpPr>
          <p:nvPr/>
        </p:nvSpPr>
        <p:spPr bwMode="auto">
          <a:xfrm>
            <a:off x="4337749" y="4514900"/>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5" name="Oval 21"/>
          <p:cNvSpPr>
            <a:spLocks noChangeArrowheads="1"/>
          </p:cNvSpPr>
          <p:nvPr/>
        </p:nvSpPr>
        <p:spPr bwMode="auto">
          <a:xfrm>
            <a:off x="4337748" y="5206661"/>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 name="TextBox 26"/>
          <p:cNvSpPr txBox="1"/>
          <p:nvPr/>
        </p:nvSpPr>
        <p:spPr>
          <a:xfrm>
            <a:off x="1856935" y="4536901"/>
            <a:ext cx="2370305" cy="400110"/>
          </a:xfrm>
          <a:prstGeom prst="rect">
            <a:avLst/>
          </a:prstGeom>
          <a:noFill/>
        </p:spPr>
        <p:txBody>
          <a:bodyPr wrap="square" rtlCol="0">
            <a:spAutoFit/>
          </a:bodyPr>
          <a:lstStyle/>
          <a:p>
            <a:pPr algn="r"/>
            <a:r>
              <a:rPr lang="en-US" sz="2000" dirty="0">
                <a:solidFill>
                  <a:schemeClr val="bg1"/>
                </a:solidFill>
              </a:rPr>
              <a:t>4 Gb Ram</a:t>
            </a:r>
          </a:p>
        </p:txBody>
      </p:sp>
      <p:sp>
        <p:nvSpPr>
          <p:cNvPr id="28" name="TextBox 27"/>
          <p:cNvSpPr txBox="1"/>
          <p:nvPr/>
        </p:nvSpPr>
        <p:spPr>
          <a:xfrm>
            <a:off x="1856935" y="5226349"/>
            <a:ext cx="2370303" cy="400110"/>
          </a:xfrm>
          <a:prstGeom prst="rect">
            <a:avLst/>
          </a:prstGeom>
          <a:noFill/>
        </p:spPr>
        <p:txBody>
          <a:bodyPr wrap="square" rtlCol="0">
            <a:spAutoFit/>
          </a:bodyPr>
          <a:lstStyle/>
          <a:p>
            <a:pPr algn="r"/>
            <a:r>
              <a:rPr lang="en-US" sz="2000" dirty="0">
                <a:solidFill>
                  <a:schemeClr val="bg1"/>
                </a:solidFill>
              </a:rPr>
              <a:t>64Gb Memories</a:t>
            </a:r>
          </a:p>
        </p:txBody>
      </p:sp>
      <p:sp>
        <p:nvSpPr>
          <p:cNvPr id="31" name="Oval 21"/>
          <p:cNvSpPr>
            <a:spLocks noChangeArrowheads="1"/>
          </p:cNvSpPr>
          <p:nvPr/>
        </p:nvSpPr>
        <p:spPr bwMode="auto">
          <a:xfrm>
            <a:off x="7404563" y="4514900"/>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5" name="Oval 21"/>
          <p:cNvSpPr>
            <a:spLocks noChangeArrowheads="1"/>
          </p:cNvSpPr>
          <p:nvPr/>
        </p:nvSpPr>
        <p:spPr bwMode="auto">
          <a:xfrm>
            <a:off x="7404562" y="5206661"/>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7" name="TextBox 36"/>
          <p:cNvSpPr txBox="1"/>
          <p:nvPr/>
        </p:nvSpPr>
        <p:spPr>
          <a:xfrm>
            <a:off x="8000168" y="4533016"/>
            <a:ext cx="2415075" cy="400110"/>
          </a:xfrm>
          <a:prstGeom prst="rect">
            <a:avLst/>
          </a:prstGeom>
          <a:noFill/>
        </p:spPr>
        <p:txBody>
          <a:bodyPr wrap="square" rtlCol="0">
            <a:spAutoFit/>
          </a:bodyPr>
          <a:lstStyle/>
          <a:p>
            <a:r>
              <a:rPr lang="en-US" sz="2000" dirty="0">
                <a:solidFill>
                  <a:schemeClr val="bg1"/>
                </a:solidFill>
              </a:rPr>
              <a:t>Free Apps in </a:t>
            </a:r>
            <a:r>
              <a:rPr lang="en-US" sz="2000" dirty="0" err="1">
                <a:solidFill>
                  <a:schemeClr val="bg1"/>
                </a:solidFill>
              </a:rPr>
              <a:t>cluded</a:t>
            </a:r>
            <a:endParaRPr lang="en-US" sz="2000" dirty="0">
              <a:solidFill>
                <a:schemeClr val="bg1"/>
              </a:solidFill>
            </a:endParaRPr>
          </a:p>
        </p:txBody>
      </p:sp>
      <p:sp>
        <p:nvSpPr>
          <p:cNvPr id="38" name="TextBox 37"/>
          <p:cNvSpPr txBox="1"/>
          <p:nvPr/>
        </p:nvSpPr>
        <p:spPr>
          <a:xfrm>
            <a:off x="8000169" y="5242303"/>
            <a:ext cx="2415074" cy="400110"/>
          </a:xfrm>
          <a:prstGeom prst="rect">
            <a:avLst/>
          </a:prstGeom>
          <a:noFill/>
        </p:spPr>
        <p:txBody>
          <a:bodyPr wrap="square" rtlCol="0">
            <a:spAutoFit/>
          </a:bodyPr>
          <a:lstStyle/>
          <a:p>
            <a:r>
              <a:rPr lang="en-US" sz="2000" dirty="0">
                <a:solidFill>
                  <a:schemeClr val="bg1"/>
                </a:solidFill>
              </a:rPr>
              <a:t>Auto Update</a:t>
            </a:r>
          </a:p>
        </p:txBody>
      </p:sp>
      <p:sp>
        <p:nvSpPr>
          <p:cNvPr id="39" name="Freeform 26"/>
          <p:cNvSpPr>
            <a:spLocks/>
          </p:cNvSpPr>
          <p:nvPr/>
        </p:nvSpPr>
        <p:spPr bwMode="auto">
          <a:xfrm>
            <a:off x="4380941" y="4373808"/>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26"/>
          <p:cNvSpPr>
            <a:spLocks/>
          </p:cNvSpPr>
          <p:nvPr/>
        </p:nvSpPr>
        <p:spPr bwMode="auto">
          <a:xfrm>
            <a:off x="4380940" y="5050543"/>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26"/>
          <p:cNvSpPr>
            <a:spLocks/>
          </p:cNvSpPr>
          <p:nvPr/>
        </p:nvSpPr>
        <p:spPr bwMode="auto">
          <a:xfrm>
            <a:off x="7470456" y="4370990"/>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26"/>
          <p:cNvSpPr>
            <a:spLocks/>
          </p:cNvSpPr>
          <p:nvPr/>
        </p:nvSpPr>
        <p:spPr bwMode="auto">
          <a:xfrm>
            <a:off x="7462304" y="5077799"/>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AutoShape 5" descr="image4.png"/>
          <p:cNvSpPr>
            <a:spLocks/>
          </p:cNvSpPr>
          <p:nvPr/>
        </p:nvSpPr>
        <p:spPr bwMode="auto">
          <a:xfrm>
            <a:off x="5187137" y="1552138"/>
            <a:ext cx="1817725" cy="3846146"/>
          </a:xfrm>
          <a:custGeom>
            <a:avLst/>
            <a:gdLst>
              <a:gd name="T0" fmla="*/ 753269 w 21600"/>
              <a:gd name="T1" fmla="*/ 1593850 h 21600"/>
              <a:gd name="T2" fmla="*/ 753269 w 21600"/>
              <a:gd name="T3" fmla="*/ 1593850 h 21600"/>
              <a:gd name="T4" fmla="*/ 753269 w 21600"/>
              <a:gd name="T5" fmla="*/ 1593850 h 21600"/>
              <a:gd name="T6" fmla="*/ 753269 w 21600"/>
              <a:gd name="T7" fmla="*/ 15938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599" y="0"/>
                </a:lnTo>
                <a:lnTo>
                  <a:pt x="21599" y="21600"/>
                </a:lnTo>
                <a:lnTo>
                  <a:pt x="0" y="21600"/>
                </a:lnTo>
                <a:lnTo>
                  <a:pt x="0" y="0"/>
                </a:lnTo>
                <a:close/>
              </a:path>
            </a:pathLst>
          </a:custGeom>
          <a:blipFill dpi="0" rotWithShape="0">
            <a:blip r:embed="rId3"/>
            <a:srcRect/>
            <a:stretch>
              <a:fillRect/>
            </a:stretch>
          </a:blip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cxnSp>
        <p:nvCxnSpPr>
          <p:cNvPr id="49" name="Straight Connector 48"/>
          <p:cNvCxnSpPr/>
          <p:nvPr/>
        </p:nvCxnSpPr>
        <p:spPr>
          <a:xfrm flipV="1">
            <a:off x="1613399" y="6006447"/>
            <a:ext cx="4475747" cy="22994"/>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089146" y="5341202"/>
            <a:ext cx="5766" cy="670396"/>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6096000" y="6000775"/>
            <a:ext cx="4319243" cy="0"/>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582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wipe(down)">
                                      <p:cBhvr>
                                        <p:cTn id="14" dur="500"/>
                                        <p:tgtEl>
                                          <p:spTgt spid="45"/>
                                        </p:tgtEl>
                                      </p:cBhvr>
                                    </p:animEffect>
                                  </p:childTnLst>
                                </p:cTn>
                              </p:par>
                              <p:par>
                                <p:cTn id="15" presetID="22" presetClass="entr" presetSubtype="1"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up)">
                                      <p:cBhvr>
                                        <p:cTn id="17" dur="500"/>
                                        <p:tgtEl>
                                          <p:spTgt spid="46"/>
                                        </p:tgtEl>
                                      </p:cBhvr>
                                    </p:animEffect>
                                  </p:childTnLst>
                                </p:cTn>
                              </p:par>
                            </p:childTnLst>
                          </p:cTn>
                        </p:par>
                        <p:par>
                          <p:cTn id="18" fill="hold">
                            <p:stCondLst>
                              <p:cond delay="1500"/>
                            </p:stCondLst>
                            <p:childTnLst>
                              <p:par>
                                <p:cTn id="19" presetID="22" presetClass="entr" presetSubtype="2"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Effect transition="in" filter="wipe(up)">
                                      <p:cBhvr>
                                        <p:cTn id="35" dur="500"/>
                                        <p:tgtEl>
                                          <p:spTgt spid="51"/>
                                        </p:tgtEl>
                                      </p:cBhvr>
                                    </p:animEffect>
                                  </p:childTnLst>
                                </p:cTn>
                              </p:par>
                            </p:childTnLst>
                          </p:cTn>
                        </p:par>
                        <p:par>
                          <p:cTn id="36" fill="hold">
                            <p:stCondLst>
                              <p:cond delay="3000"/>
                            </p:stCondLst>
                            <p:childTnLst>
                              <p:par>
                                <p:cTn id="37" presetID="22" presetClass="entr" presetSubtype="2" fill="hold" nodeType="after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right)">
                                      <p:cBhvr>
                                        <p:cTn id="39" dur="500"/>
                                        <p:tgtEl>
                                          <p:spTgt spid="49"/>
                                        </p:tgtEl>
                                      </p:cBhvr>
                                    </p:animEffect>
                                  </p:childTnLst>
                                </p:cTn>
                              </p:par>
                              <p:par>
                                <p:cTn id="40" presetID="22" presetClass="entr" presetSubtype="8" fill="hold" nodeType="with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wipe(left)">
                                      <p:cBhvr>
                                        <p:cTn id="42" dur="500"/>
                                        <p:tgtEl>
                                          <p:spTgt spid="56"/>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childTnLst>
                          </p:cTn>
                        </p:par>
                        <p:par>
                          <p:cTn id="49" fill="hold">
                            <p:stCondLst>
                              <p:cond delay="4000"/>
                            </p:stCondLst>
                            <p:childTnLst>
                              <p:par>
                                <p:cTn id="50" presetID="22" presetClass="entr" presetSubtype="2"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right)">
                                      <p:cBhvr>
                                        <p:cTn id="52" dur="500"/>
                                        <p:tgtEl>
                                          <p:spTgt spid="27"/>
                                        </p:tgtEl>
                                      </p:cBhvr>
                                    </p:animEffect>
                                  </p:childTnLst>
                                </p:cTn>
                              </p:par>
                            </p:childTnLst>
                          </p:cTn>
                        </p:par>
                        <p:par>
                          <p:cTn id="53" fill="hold">
                            <p:stCondLst>
                              <p:cond delay="4500"/>
                            </p:stCondLst>
                            <p:childTnLst>
                              <p:par>
                                <p:cTn id="54" presetID="53" presetClass="entr" presetSubtype="16" fill="hold" grpId="0" nodeType="after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p:cTn id="56" dur="500" fill="hold"/>
                                        <p:tgtEl>
                                          <p:spTgt spid="25"/>
                                        </p:tgtEl>
                                        <p:attrNameLst>
                                          <p:attrName>ppt_w</p:attrName>
                                        </p:attrNameLst>
                                      </p:cBhvr>
                                      <p:tavLst>
                                        <p:tav tm="0">
                                          <p:val>
                                            <p:fltVal val="0"/>
                                          </p:val>
                                        </p:tav>
                                        <p:tav tm="100000">
                                          <p:val>
                                            <p:strVal val="#ppt_w"/>
                                          </p:val>
                                        </p:tav>
                                      </p:tavLst>
                                    </p:anim>
                                    <p:anim calcmode="lin" valueType="num">
                                      <p:cBhvr>
                                        <p:cTn id="57" dur="500" fill="hold"/>
                                        <p:tgtEl>
                                          <p:spTgt spid="25"/>
                                        </p:tgtEl>
                                        <p:attrNameLst>
                                          <p:attrName>ppt_h</p:attrName>
                                        </p:attrNameLst>
                                      </p:cBhvr>
                                      <p:tavLst>
                                        <p:tav tm="0">
                                          <p:val>
                                            <p:fltVal val="0"/>
                                          </p:val>
                                        </p:tav>
                                        <p:tav tm="100000">
                                          <p:val>
                                            <p:strVal val="#ppt_h"/>
                                          </p:val>
                                        </p:tav>
                                      </p:tavLst>
                                    </p:anim>
                                    <p:animEffect transition="in" filter="fade">
                                      <p:cBhvr>
                                        <p:cTn id="58" dur="500"/>
                                        <p:tgtEl>
                                          <p:spTgt spid="25"/>
                                        </p:tgtEl>
                                      </p:cBhvr>
                                    </p:animEffect>
                                  </p:childTnLst>
                                </p:cTn>
                              </p:par>
                            </p:childTnLst>
                          </p:cTn>
                        </p:par>
                        <p:par>
                          <p:cTn id="59" fill="hold">
                            <p:stCondLst>
                              <p:cond delay="5000"/>
                            </p:stCondLst>
                            <p:childTnLst>
                              <p:par>
                                <p:cTn id="60" presetID="22" presetClass="entr" presetSubtype="2" fill="hold" grpId="0" nodeType="after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wipe(right)">
                                      <p:cBhvr>
                                        <p:cTn id="62" dur="500"/>
                                        <p:tgtEl>
                                          <p:spTgt spid="28"/>
                                        </p:tgtEl>
                                      </p:cBhvr>
                                    </p:animEffect>
                                  </p:childTnLst>
                                </p:cTn>
                              </p:par>
                            </p:childTnLst>
                          </p:cTn>
                        </p:par>
                        <p:par>
                          <p:cTn id="63" fill="hold">
                            <p:stCondLst>
                              <p:cond delay="5500"/>
                            </p:stCondLst>
                            <p:childTnLst>
                              <p:par>
                                <p:cTn id="64" presetID="53" presetClass="entr" presetSubtype="16" fill="hold" grpId="0" nodeType="afterEffect">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cBhvr>
                                        <p:cTn id="66" dur="500" fill="hold"/>
                                        <p:tgtEl>
                                          <p:spTgt spid="31"/>
                                        </p:tgtEl>
                                        <p:attrNameLst>
                                          <p:attrName>ppt_w</p:attrName>
                                        </p:attrNameLst>
                                      </p:cBhvr>
                                      <p:tavLst>
                                        <p:tav tm="0">
                                          <p:val>
                                            <p:fltVal val="0"/>
                                          </p:val>
                                        </p:tav>
                                        <p:tav tm="100000">
                                          <p:val>
                                            <p:strVal val="#ppt_w"/>
                                          </p:val>
                                        </p:tav>
                                      </p:tavLst>
                                    </p:anim>
                                    <p:anim calcmode="lin" valueType="num">
                                      <p:cBhvr>
                                        <p:cTn id="67" dur="500" fill="hold"/>
                                        <p:tgtEl>
                                          <p:spTgt spid="31"/>
                                        </p:tgtEl>
                                        <p:attrNameLst>
                                          <p:attrName>ppt_h</p:attrName>
                                        </p:attrNameLst>
                                      </p:cBhvr>
                                      <p:tavLst>
                                        <p:tav tm="0">
                                          <p:val>
                                            <p:fltVal val="0"/>
                                          </p:val>
                                        </p:tav>
                                        <p:tav tm="100000">
                                          <p:val>
                                            <p:strVal val="#ppt_h"/>
                                          </p:val>
                                        </p:tav>
                                      </p:tavLst>
                                    </p:anim>
                                    <p:animEffect transition="in" filter="fade">
                                      <p:cBhvr>
                                        <p:cTn id="68" dur="500"/>
                                        <p:tgtEl>
                                          <p:spTgt spid="31"/>
                                        </p:tgtEl>
                                      </p:cBhvr>
                                    </p:animEffect>
                                  </p:childTnLst>
                                </p:cTn>
                              </p:par>
                            </p:childTnLst>
                          </p:cTn>
                        </p:par>
                        <p:par>
                          <p:cTn id="69" fill="hold">
                            <p:stCondLst>
                              <p:cond delay="6000"/>
                            </p:stCondLst>
                            <p:childTnLst>
                              <p:par>
                                <p:cTn id="70" presetID="22" presetClass="entr" presetSubtype="8" fill="hold" grpId="0" nodeType="after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wipe(left)">
                                      <p:cBhvr>
                                        <p:cTn id="72" dur="500"/>
                                        <p:tgtEl>
                                          <p:spTgt spid="37"/>
                                        </p:tgtEl>
                                      </p:cBhvr>
                                    </p:animEffect>
                                  </p:childTnLst>
                                </p:cTn>
                              </p:par>
                            </p:childTnLst>
                          </p:cTn>
                        </p:par>
                        <p:par>
                          <p:cTn id="73" fill="hold">
                            <p:stCondLst>
                              <p:cond delay="6500"/>
                            </p:stCondLst>
                            <p:childTnLst>
                              <p:par>
                                <p:cTn id="74" presetID="53" presetClass="entr" presetSubtype="16" fill="hold" grpId="0" nodeType="afterEffect">
                                  <p:stCondLst>
                                    <p:cond delay="0"/>
                                  </p:stCondLst>
                                  <p:childTnLst>
                                    <p:set>
                                      <p:cBhvr>
                                        <p:cTn id="75" dur="1" fill="hold">
                                          <p:stCondLst>
                                            <p:cond delay="0"/>
                                          </p:stCondLst>
                                        </p:cTn>
                                        <p:tgtEl>
                                          <p:spTgt spid="35"/>
                                        </p:tgtEl>
                                        <p:attrNameLst>
                                          <p:attrName>style.visibility</p:attrName>
                                        </p:attrNameLst>
                                      </p:cBhvr>
                                      <p:to>
                                        <p:strVal val="visible"/>
                                      </p:to>
                                    </p:set>
                                    <p:anim calcmode="lin" valueType="num">
                                      <p:cBhvr>
                                        <p:cTn id="76" dur="500" fill="hold"/>
                                        <p:tgtEl>
                                          <p:spTgt spid="35"/>
                                        </p:tgtEl>
                                        <p:attrNameLst>
                                          <p:attrName>ppt_w</p:attrName>
                                        </p:attrNameLst>
                                      </p:cBhvr>
                                      <p:tavLst>
                                        <p:tav tm="0">
                                          <p:val>
                                            <p:fltVal val="0"/>
                                          </p:val>
                                        </p:tav>
                                        <p:tav tm="100000">
                                          <p:val>
                                            <p:strVal val="#ppt_w"/>
                                          </p:val>
                                        </p:tav>
                                      </p:tavLst>
                                    </p:anim>
                                    <p:anim calcmode="lin" valueType="num">
                                      <p:cBhvr>
                                        <p:cTn id="77" dur="500" fill="hold"/>
                                        <p:tgtEl>
                                          <p:spTgt spid="35"/>
                                        </p:tgtEl>
                                        <p:attrNameLst>
                                          <p:attrName>ppt_h</p:attrName>
                                        </p:attrNameLst>
                                      </p:cBhvr>
                                      <p:tavLst>
                                        <p:tav tm="0">
                                          <p:val>
                                            <p:fltVal val="0"/>
                                          </p:val>
                                        </p:tav>
                                        <p:tav tm="100000">
                                          <p:val>
                                            <p:strVal val="#ppt_h"/>
                                          </p:val>
                                        </p:tav>
                                      </p:tavLst>
                                    </p:anim>
                                    <p:animEffect transition="in" filter="fade">
                                      <p:cBhvr>
                                        <p:cTn id="78" dur="500"/>
                                        <p:tgtEl>
                                          <p:spTgt spid="35"/>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wipe(left)">
                                      <p:cBhvr>
                                        <p:cTn id="82" dur="500"/>
                                        <p:tgtEl>
                                          <p:spTgt spid="38"/>
                                        </p:tgtEl>
                                      </p:cBhvr>
                                    </p:animEffect>
                                  </p:childTnLst>
                                </p:cTn>
                              </p:par>
                            </p:childTnLst>
                          </p:cTn>
                        </p:par>
                        <p:par>
                          <p:cTn id="83" fill="hold">
                            <p:stCondLst>
                              <p:cond delay="7500"/>
                            </p:stCondLst>
                            <p:childTnLst>
                              <p:par>
                                <p:cTn id="84" presetID="22" presetClass="entr" presetSubtype="8" fill="hold" grpId="0" nodeType="after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left)">
                                      <p:cBhvr>
                                        <p:cTn id="86" dur="500"/>
                                        <p:tgtEl>
                                          <p:spTgt spid="39"/>
                                        </p:tgtEl>
                                      </p:cBhvr>
                                    </p:animEffect>
                                  </p:childTnLst>
                                </p:cTn>
                              </p:par>
                            </p:childTnLst>
                          </p:cTn>
                        </p:par>
                        <p:par>
                          <p:cTn id="87" fill="hold">
                            <p:stCondLst>
                              <p:cond delay="8000"/>
                            </p:stCondLst>
                            <p:childTnLst>
                              <p:par>
                                <p:cTn id="88" presetID="22" presetClass="entr" presetSubtype="8" fill="hold" grpId="0" nodeType="afterEffect">
                                  <p:stCondLst>
                                    <p:cond delay="0"/>
                                  </p:stCondLst>
                                  <p:childTnLst>
                                    <p:set>
                                      <p:cBhvr>
                                        <p:cTn id="89" dur="1" fill="hold">
                                          <p:stCondLst>
                                            <p:cond delay="0"/>
                                          </p:stCondLst>
                                        </p:cTn>
                                        <p:tgtEl>
                                          <p:spTgt spid="40"/>
                                        </p:tgtEl>
                                        <p:attrNameLst>
                                          <p:attrName>style.visibility</p:attrName>
                                        </p:attrNameLst>
                                      </p:cBhvr>
                                      <p:to>
                                        <p:strVal val="visible"/>
                                      </p:to>
                                    </p:set>
                                    <p:animEffect transition="in" filter="wipe(left)">
                                      <p:cBhvr>
                                        <p:cTn id="90" dur="500"/>
                                        <p:tgtEl>
                                          <p:spTgt spid="40"/>
                                        </p:tgtEl>
                                      </p:cBhvr>
                                    </p:animEffect>
                                  </p:childTnLst>
                                </p:cTn>
                              </p:par>
                            </p:childTnLst>
                          </p:cTn>
                        </p:par>
                        <p:par>
                          <p:cTn id="91" fill="hold">
                            <p:stCondLst>
                              <p:cond delay="8500"/>
                            </p:stCondLst>
                            <p:childTnLst>
                              <p:par>
                                <p:cTn id="92" presetID="22" presetClass="entr" presetSubtype="8" fill="hold" grpId="0"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wipe(left)">
                                      <p:cBhvr>
                                        <p:cTn id="94" dur="500"/>
                                        <p:tgtEl>
                                          <p:spTgt spid="41"/>
                                        </p:tgtEl>
                                      </p:cBhvr>
                                    </p:animEffect>
                                  </p:childTnLst>
                                </p:cTn>
                              </p:par>
                            </p:childTnLst>
                          </p:cTn>
                        </p:par>
                        <p:par>
                          <p:cTn id="95" fill="hold">
                            <p:stCondLst>
                              <p:cond delay="9000"/>
                            </p:stCondLst>
                            <p:childTnLst>
                              <p:par>
                                <p:cTn id="96" presetID="22" presetClass="entr" presetSubtype="8" fill="hold" grpId="0" nodeType="afterEffect">
                                  <p:stCondLst>
                                    <p:cond delay="0"/>
                                  </p:stCondLst>
                                  <p:childTnLst>
                                    <p:set>
                                      <p:cBhvr>
                                        <p:cTn id="97" dur="1" fill="hold">
                                          <p:stCondLst>
                                            <p:cond delay="0"/>
                                          </p:stCondLst>
                                        </p:cTn>
                                        <p:tgtEl>
                                          <p:spTgt spid="42"/>
                                        </p:tgtEl>
                                        <p:attrNameLst>
                                          <p:attrName>style.visibility</p:attrName>
                                        </p:attrNameLst>
                                      </p:cBhvr>
                                      <p:to>
                                        <p:strVal val="visible"/>
                                      </p:to>
                                    </p:set>
                                    <p:animEffect transition="in" filter="wipe(left)">
                                      <p:cBhvr>
                                        <p:cTn id="9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0" grpId="0"/>
      <p:bldP spid="12" grpId="0"/>
      <p:bldP spid="16" grpId="0" animBg="1"/>
      <p:bldP spid="25" grpId="0" animBg="1"/>
      <p:bldP spid="27" grpId="0"/>
      <p:bldP spid="28" grpId="0"/>
      <p:bldP spid="31" grpId="0" animBg="1"/>
      <p:bldP spid="35" grpId="0" animBg="1"/>
      <p:bldP spid="37" grpId="0"/>
      <p:bldP spid="38" grpId="0"/>
      <p:bldP spid="39" grpId="0" animBg="1"/>
      <p:bldP spid="40" grpId="0" animBg="1"/>
      <p:bldP spid="41" grpId="0" animBg="1"/>
      <p:bldP spid="42" grpId="0" animBg="1"/>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0" y="0"/>
            <a:ext cx="12192000" cy="4814047"/>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4195482" y="1371600"/>
            <a:ext cx="7158317" cy="595222"/>
          </a:xfrm>
        </p:spPr>
        <p:txBody>
          <a:bodyPr/>
          <a:lstStyle/>
          <a:p>
            <a:r>
              <a:rPr lang="en-US" dirty="0">
                <a:solidFill>
                  <a:schemeClr val="bg1"/>
                </a:solidFill>
              </a:rPr>
              <a:t>Mobile Project</a:t>
            </a:r>
          </a:p>
        </p:txBody>
      </p:sp>
      <p:sp>
        <p:nvSpPr>
          <p:cNvPr id="6" name="Rectangle 5"/>
          <p:cNvSpPr/>
          <p:nvPr/>
        </p:nvSpPr>
        <p:spPr>
          <a:xfrm>
            <a:off x="4195482" y="2086945"/>
            <a:ext cx="7158317" cy="738664"/>
          </a:xfrm>
          <a:prstGeom prst="rect">
            <a:avLst/>
          </a:prstGeom>
        </p:spPr>
        <p:txBody>
          <a:bodyPr wrap="square">
            <a:spAutoFit/>
          </a:bodyPr>
          <a:lstStyle/>
          <a:p>
            <a:r>
              <a:rPr lang="en-US" sz="1400" b="1" i="1" dirty="0">
                <a:solidFill>
                  <a:schemeClr val="bg1"/>
                </a:solidFill>
              </a:rPr>
              <a:t>Lorem ipsum dolor sit amet, consectetur adipiscing elit</a:t>
            </a:r>
            <a:r>
              <a:rPr lang="en-US" sz="1400" dirty="0">
                <a:solidFill>
                  <a:schemeClr val="bg1"/>
                </a:solidFill>
              </a:rPr>
              <a:t>. Cras et urna urna. Suspendisse quis aliquet tellus. Nullam fermentum metus non sodales accumsan. Morbi ut risus ut nulla hendrerit malesuada aliquet quis purus. Sed porta purus velit, eu rhoncus est rutrum ac. </a:t>
            </a:r>
          </a:p>
        </p:txBody>
      </p:sp>
      <p:sp>
        <p:nvSpPr>
          <p:cNvPr id="8" name="Rectangle 7"/>
          <p:cNvSpPr/>
          <p:nvPr/>
        </p:nvSpPr>
        <p:spPr>
          <a:xfrm>
            <a:off x="4195482" y="3040811"/>
            <a:ext cx="7158317" cy="954107"/>
          </a:xfrm>
          <a:prstGeom prst="rect">
            <a:avLst/>
          </a:prstGeom>
        </p:spPr>
        <p:txBody>
          <a:bodyPr wrap="square">
            <a:spAutoFit/>
          </a:bodyPr>
          <a:lstStyle/>
          <a:p>
            <a:r>
              <a:rPr lang="en-US" sz="1400">
                <a:solidFill>
                  <a:schemeClr val="bg1"/>
                </a:solidFill>
              </a:rPr>
              <a:t>Lorem ipsum dolor sit amet, consectetur adipiscing elit. Cras et urna urna. Suspendisse quis aliquet tellus. Nullam fermentum metus non sodales accumsan. Morbi ut risus ut nulla hendrerit malesuada aliquet quis purus. Sed porta purus velit, eu rhoncus est rutrum ac. Pellentesque habitant morbi tristique senectus et netus et malesuada fames ac turpis egestas</a:t>
            </a:r>
          </a:p>
        </p:txBody>
      </p:sp>
      <p:sp>
        <p:nvSpPr>
          <p:cNvPr id="14" name="TextBox 13"/>
          <p:cNvSpPr txBox="1"/>
          <p:nvPr/>
        </p:nvSpPr>
        <p:spPr>
          <a:xfrm flipH="1">
            <a:off x="4195482" y="5827605"/>
            <a:ext cx="1490784" cy="338554"/>
          </a:xfrm>
          <a:prstGeom prst="rect">
            <a:avLst/>
          </a:prstGeom>
          <a:noFill/>
        </p:spPr>
        <p:txBody>
          <a:bodyPr wrap="square" rtlCol="0">
            <a:spAutoFit/>
          </a:bodyPr>
          <a:lstStyle/>
          <a:p>
            <a:pPr algn="ctr"/>
            <a:r>
              <a:rPr lang="en-US" sz="1600" b="1" dirty="0">
                <a:solidFill>
                  <a:schemeClr val="bg1"/>
                </a:solidFill>
              </a:rPr>
              <a:t>Feature 1</a:t>
            </a:r>
            <a:endParaRPr lang="id-ID" sz="1600" b="1" dirty="0">
              <a:solidFill>
                <a:schemeClr val="bg1"/>
              </a:solidFill>
            </a:endParaRPr>
          </a:p>
        </p:txBody>
      </p:sp>
      <p:sp>
        <p:nvSpPr>
          <p:cNvPr id="27" name="TextBox 26"/>
          <p:cNvSpPr txBox="1"/>
          <p:nvPr/>
        </p:nvSpPr>
        <p:spPr>
          <a:xfrm flipH="1">
            <a:off x="6276231" y="5827605"/>
            <a:ext cx="1490784" cy="338554"/>
          </a:xfrm>
          <a:prstGeom prst="rect">
            <a:avLst/>
          </a:prstGeom>
          <a:noFill/>
        </p:spPr>
        <p:txBody>
          <a:bodyPr wrap="square" rtlCol="0">
            <a:spAutoFit/>
          </a:bodyPr>
          <a:lstStyle/>
          <a:p>
            <a:pPr algn="ctr"/>
            <a:r>
              <a:rPr lang="en-US" sz="1600" b="1">
                <a:solidFill>
                  <a:schemeClr val="bg1"/>
                </a:solidFill>
              </a:rPr>
              <a:t>Feature 2</a:t>
            </a:r>
            <a:endParaRPr lang="id-ID" sz="1600" b="1" dirty="0">
              <a:solidFill>
                <a:schemeClr val="bg1"/>
              </a:solidFill>
            </a:endParaRPr>
          </a:p>
        </p:txBody>
      </p:sp>
      <p:sp>
        <p:nvSpPr>
          <p:cNvPr id="28" name="TextBox 27"/>
          <p:cNvSpPr txBox="1"/>
          <p:nvPr/>
        </p:nvSpPr>
        <p:spPr>
          <a:xfrm flipH="1">
            <a:off x="8052673" y="5827605"/>
            <a:ext cx="1490784" cy="338554"/>
          </a:xfrm>
          <a:prstGeom prst="rect">
            <a:avLst/>
          </a:prstGeom>
          <a:noFill/>
        </p:spPr>
        <p:txBody>
          <a:bodyPr wrap="square" rtlCol="0">
            <a:spAutoFit/>
          </a:bodyPr>
          <a:lstStyle/>
          <a:p>
            <a:pPr algn="ctr"/>
            <a:r>
              <a:rPr lang="en-US" sz="1600" b="1">
                <a:solidFill>
                  <a:schemeClr val="bg1"/>
                </a:solidFill>
              </a:rPr>
              <a:t>Feature 3</a:t>
            </a:r>
            <a:endParaRPr lang="id-ID" sz="1600" b="1" dirty="0">
              <a:solidFill>
                <a:schemeClr val="bg1"/>
              </a:solidFill>
            </a:endParaRPr>
          </a:p>
        </p:txBody>
      </p:sp>
      <p:sp>
        <p:nvSpPr>
          <p:cNvPr id="29" name="TextBox 28"/>
          <p:cNvSpPr txBox="1"/>
          <p:nvPr/>
        </p:nvSpPr>
        <p:spPr>
          <a:xfrm flipH="1">
            <a:off x="9863015" y="5827605"/>
            <a:ext cx="1490784" cy="338554"/>
          </a:xfrm>
          <a:prstGeom prst="rect">
            <a:avLst/>
          </a:prstGeom>
          <a:noFill/>
        </p:spPr>
        <p:txBody>
          <a:bodyPr wrap="square" rtlCol="0">
            <a:spAutoFit/>
          </a:bodyPr>
          <a:lstStyle/>
          <a:p>
            <a:pPr algn="ctr"/>
            <a:r>
              <a:rPr lang="en-US" sz="1600" b="1">
                <a:solidFill>
                  <a:schemeClr val="bg1"/>
                </a:solidFill>
              </a:rPr>
              <a:t>Feature 4</a:t>
            </a:r>
            <a:endParaRPr lang="id-ID" sz="1600" b="1" dirty="0">
              <a:solidFill>
                <a:schemeClr val="bg1"/>
              </a:solidFill>
            </a:endParaRPr>
          </a:p>
        </p:txBody>
      </p:sp>
      <p:grpSp>
        <p:nvGrpSpPr>
          <p:cNvPr id="50" name="Group 49"/>
          <p:cNvGrpSpPr/>
          <p:nvPr/>
        </p:nvGrpSpPr>
        <p:grpSpPr>
          <a:xfrm>
            <a:off x="6594422" y="4949393"/>
            <a:ext cx="813691" cy="752434"/>
            <a:chOff x="6207758" y="4949393"/>
            <a:chExt cx="813691" cy="752434"/>
          </a:xfrm>
          <a:solidFill>
            <a:schemeClr val="bg1">
              <a:alpha val="20000"/>
            </a:schemeClr>
          </a:solidFill>
        </p:grpSpPr>
        <p:grpSp>
          <p:nvGrpSpPr>
            <p:cNvPr id="15" name="Group 14"/>
            <p:cNvGrpSpPr/>
            <p:nvPr/>
          </p:nvGrpSpPr>
          <p:grpSpPr>
            <a:xfrm flipH="1">
              <a:off x="6207758" y="4949393"/>
              <a:ext cx="813691" cy="752434"/>
              <a:chOff x="2894013" y="1827213"/>
              <a:chExt cx="1265238" cy="1169988"/>
            </a:xfrm>
            <a:grpFill/>
          </p:grpSpPr>
          <p:sp>
            <p:nvSpPr>
              <p:cNvPr id="16"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30" name="Group 29"/>
            <p:cNvGrpSpPr/>
            <p:nvPr/>
          </p:nvGrpSpPr>
          <p:grpSpPr>
            <a:xfrm>
              <a:off x="6469066" y="5198949"/>
              <a:ext cx="288743" cy="270512"/>
              <a:chOff x="5368132" y="3540125"/>
              <a:chExt cx="465138" cy="435769"/>
            </a:xfrm>
            <a:grpFill/>
          </p:grpSpPr>
          <p:sp>
            <p:nvSpPr>
              <p:cNvPr id="31"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2"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51" name="Group 50"/>
          <p:cNvGrpSpPr/>
          <p:nvPr/>
        </p:nvGrpSpPr>
        <p:grpSpPr>
          <a:xfrm>
            <a:off x="4534071" y="4949393"/>
            <a:ext cx="813691" cy="752434"/>
            <a:chOff x="4534071" y="4949393"/>
            <a:chExt cx="813691" cy="752434"/>
          </a:xfrm>
          <a:solidFill>
            <a:schemeClr val="bg1">
              <a:alpha val="20000"/>
            </a:schemeClr>
          </a:solidFill>
        </p:grpSpPr>
        <p:grpSp>
          <p:nvGrpSpPr>
            <p:cNvPr id="10" name="Group 9"/>
            <p:cNvGrpSpPr/>
            <p:nvPr/>
          </p:nvGrpSpPr>
          <p:grpSpPr>
            <a:xfrm flipH="1">
              <a:off x="4534071" y="4949393"/>
              <a:ext cx="813691" cy="752434"/>
              <a:chOff x="2894013" y="1827213"/>
              <a:chExt cx="1265238" cy="1169988"/>
            </a:xfrm>
            <a:grpFill/>
          </p:grpSpPr>
          <p:sp>
            <p:nvSpPr>
              <p:cNvPr id="11"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33" name="Group 32"/>
            <p:cNvGrpSpPr/>
            <p:nvPr/>
          </p:nvGrpSpPr>
          <p:grpSpPr>
            <a:xfrm>
              <a:off x="4851775" y="5190186"/>
              <a:ext cx="198080" cy="288743"/>
              <a:chOff x="3582992" y="3510757"/>
              <a:chExt cx="319088" cy="465138"/>
            </a:xfrm>
            <a:grpFill/>
          </p:grpSpPr>
          <p:sp>
            <p:nvSpPr>
              <p:cNvPr id="34" name="AutoShape 113"/>
              <p:cNvSpPr>
                <a:spLocks/>
              </p:cNvSpPr>
              <p:nvPr/>
            </p:nvSpPr>
            <p:spPr bwMode="auto">
              <a:xfrm>
                <a:off x="3582992"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5"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9" name="Group 48"/>
          <p:cNvGrpSpPr/>
          <p:nvPr/>
        </p:nvGrpSpPr>
        <p:grpSpPr>
          <a:xfrm>
            <a:off x="8390996" y="4949393"/>
            <a:ext cx="813691" cy="752434"/>
            <a:chOff x="7877866" y="4949393"/>
            <a:chExt cx="813691" cy="752434"/>
          </a:xfrm>
          <a:solidFill>
            <a:schemeClr val="bg1">
              <a:alpha val="20000"/>
            </a:schemeClr>
          </a:solidFill>
        </p:grpSpPr>
        <p:grpSp>
          <p:nvGrpSpPr>
            <p:cNvPr id="19" name="Group 18"/>
            <p:cNvGrpSpPr/>
            <p:nvPr/>
          </p:nvGrpSpPr>
          <p:grpSpPr>
            <a:xfrm flipH="1">
              <a:off x="7877866" y="4949393"/>
              <a:ext cx="813691" cy="752434"/>
              <a:chOff x="2894013" y="1827213"/>
              <a:chExt cx="1265238" cy="1169988"/>
            </a:xfrm>
            <a:grpFill/>
          </p:grpSpPr>
          <p:sp>
            <p:nvSpPr>
              <p:cNvPr id="20"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6" name="Group 35"/>
            <p:cNvGrpSpPr/>
            <p:nvPr/>
          </p:nvGrpSpPr>
          <p:grpSpPr>
            <a:xfrm>
              <a:off x="8140339" y="5208860"/>
              <a:ext cx="288743" cy="242918"/>
              <a:chOff x="5356342" y="3093565"/>
              <a:chExt cx="465138" cy="391319"/>
            </a:xfrm>
            <a:grpFill/>
          </p:grpSpPr>
          <p:sp>
            <p:nvSpPr>
              <p:cNvPr id="37"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8"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9"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8" name="Group 47"/>
          <p:cNvGrpSpPr/>
          <p:nvPr/>
        </p:nvGrpSpPr>
        <p:grpSpPr>
          <a:xfrm>
            <a:off x="10201561" y="4949393"/>
            <a:ext cx="813691" cy="752434"/>
            <a:chOff x="9528065" y="4949393"/>
            <a:chExt cx="813691" cy="752434"/>
          </a:xfrm>
          <a:solidFill>
            <a:schemeClr val="bg1">
              <a:alpha val="20000"/>
            </a:schemeClr>
          </a:solidFill>
        </p:grpSpPr>
        <p:grpSp>
          <p:nvGrpSpPr>
            <p:cNvPr id="23" name="Group 22"/>
            <p:cNvGrpSpPr/>
            <p:nvPr/>
          </p:nvGrpSpPr>
          <p:grpSpPr>
            <a:xfrm flipH="1">
              <a:off x="9528065" y="4949393"/>
              <a:ext cx="813691" cy="752434"/>
              <a:chOff x="2894013" y="1827213"/>
              <a:chExt cx="1265238" cy="1169988"/>
            </a:xfrm>
            <a:grpFill/>
          </p:grpSpPr>
          <p:sp>
            <p:nvSpPr>
              <p:cNvPr id="24"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0" name="Group 39"/>
            <p:cNvGrpSpPr/>
            <p:nvPr/>
          </p:nvGrpSpPr>
          <p:grpSpPr>
            <a:xfrm>
              <a:off x="9790785" y="5229235"/>
              <a:ext cx="288250" cy="225180"/>
              <a:chOff x="2581275" y="1710532"/>
              <a:chExt cx="464344" cy="362744"/>
            </a:xfrm>
            <a:grpFill/>
          </p:grpSpPr>
          <p:sp>
            <p:nvSpPr>
              <p:cNvPr id="41"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2"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3"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6"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7"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pic>
        <p:nvPicPr>
          <p:cNvPr id="4" name="Free Vector Apple iPhone 5 Mock Up.png"/>
          <p:cNvPicPr/>
          <p:nvPr/>
        </p:nvPicPr>
        <p:blipFill>
          <a:blip r:embed="rId2">
            <a:extLst/>
          </a:blip>
          <a:stretch>
            <a:fillRect/>
          </a:stretch>
        </p:blipFill>
        <p:spPr>
          <a:xfrm>
            <a:off x="838199" y="791424"/>
            <a:ext cx="2658035" cy="5587788"/>
          </a:xfrm>
          <a:prstGeom prst="rect">
            <a:avLst/>
          </a:prstGeom>
          <a:ln w="12700" cap="flat">
            <a:noFill/>
            <a:miter lim="400000"/>
          </a:ln>
          <a:effectLst/>
        </p:spPr>
      </p:pic>
    </p:spTree>
    <p:extLst>
      <p:ext uri="{BB962C8B-B14F-4D97-AF65-F5344CB8AC3E}">
        <p14:creationId xmlns:p14="http://schemas.microsoft.com/office/powerpoint/2010/main" val="3539682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par>
                          <p:cTn id="13" fill="hold">
                            <p:stCondLst>
                              <p:cond delay="1000"/>
                            </p:stCondLst>
                            <p:childTnLst>
                              <p:par>
                                <p:cTn id="14" presetID="22" presetClass="entr" presetSubtype="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500"/>
                                        <p:tgtEl>
                                          <p:spTgt spid="8"/>
                                        </p:tgtEl>
                                      </p:cBhvr>
                                    </p:animEffect>
                                  </p:childTnLst>
                                </p:cTn>
                              </p:par>
                            </p:childTnLst>
                          </p:cTn>
                        </p:par>
                        <p:par>
                          <p:cTn id="17" fill="hold">
                            <p:stCondLst>
                              <p:cond delay="1500"/>
                            </p:stCondLst>
                            <p:childTnLst>
                              <p:par>
                                <p:cTn id="18" presetID="53" presetClass="entr" presetSubtype="16" fill="hold" nodeType="afterEffect">
                                  <p:stCondLst>
                                    <p:cond delay="0"/>
                                  </p:stCondLst>
                                  <p:childTnLst>
                                    <p:set>
                                      <p:cBhvr>
                                        <p:cTn id="19" dur="1" fill="hold">
                                          <p:stCondLst>
                                            <p:cond delay="0"/>
                                          </p:stCondLst>
                                        </p:cTn>
                                        <p:tgtEl>
                                          <p:spTgt spid="51"/>
                                        </p:tgtEl>
                                        <p:attrNameLst>
                                          <p:attrName>style.visibility</p:attrName>
                                        </p:attrNameLst>
                                      </p:cBhvr>
                                      <p:to>
                                        <p:strVal val="visible"/>
                                      </p:to>
                                    </p:set>
                                    <p:anim calcmode="lin" valueType="num">
                                      <p:cBhvr>
                                        <p:cTn id="20" dur="500" fill="hold"/>
                                        <p:tgtEl>
                                          <p:spTgt spid="51"/>
                                        </p:tgtEl>
                                        <p:attrNameLst>
                                          <p:attrName>ppt_w</p:attrName>
                                        </p:attrNameLst>
                                      </p:cBhvr>
                                      <p:tavLst>
                                        <p:tav tm="0">
                                          <p:val>
                                            <p:fltVal val="0"/>
                                          </p:val>
                                        </p:tav>
                                        <p:tav tm="100000">
                                          <p:val>
                                            <p:strVal val="#ppt_w"/>
                                          </p:val>
                                        </p:tav>
                                      </p:tavLst>
                                    </p:anim>
                                    <p:anim calcmode="lin" valueType="num">
                                      <p:cBhvr>
                                        <p:cTn id="21" dur="500" fill="hold"/>
                                        <p:tgtEl>
                                          <p:spTgt spid="51"/>
                                        </p:tgtEl>
                                        <p:attrNameLst>
                                          <p:attrName>ppt_h</p:attrName>
                                        </p:attrNameLst>
                                      </p:cBhvr>
                                      <p:tavLst>
                                        <p:tav tm="0">
                                          <p:val>
                                            <p:fltVal val="0"/>
                                          </p:val>
                                        </p:tav>
                                        <p:tav tm="100000">
                                          <p:val>
                                            <p:strVal val="#ppt_h"/>
                                          </p:val>
                                        </p:tav>
                                      </p:tavLst>
                                    </p:anim>
                                    <p:animEffect transition="in" filter="fade">
                                      <p:cBhvr>
                                        <p:cTn id="22" dur="500"/>
                                        <p:tgtEl>
                                          <p:spTgt spid="51"/>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left)">
                                      <p:cBhvr>
                                        <p:cTn id="26" dur="500"/>
                                        <p:tgtEl>
                                          <p:spTgt spid="14"/>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 calcmode="lin" valueType="num">
                                      <p:cBhvr>
                                        <p:cTn id="30" dur="500" fill="hold"/>
                                        <p:tgtEl>
                                          <p:spTgt spid="50"/>
                                        </p:tgtEl>
                                        <p:attrNameLst>
                                          <p:attrName>ppt_w</p:attrName>
                                        </p:attrNameLst>
                                      </p:cBhvr>
                                      <p:tavLst>
                                        <p:tav tm="0">
                                          <p:val>
                                            <p:fltVal val="0"/>
                                          </p:val>
                                        </p:tav>
                                        <p:tav tm="100000">
                                          <p:val>
                                            <p:strVal val="#ppt_w"/>
                                          </p:val>
                                        </p:tav>
                                      </p:tavLst>
                                    </p:anim>
                                    <p:anim calcmode="lin" valueType="num">
                                      <p:cBhvr>
                                        <p:cTn id="31" dur="500" fill="hold"/>
                                        <p:tgtEl>
                                          <p:spTgt spid="50"/>
                                        </p:tgtEl>
                                        <p:attrNameLst>
                                          <p:attrName>ppt_h</p:attrName>
                                        </p:attrNameLst>
                                      </p:cBhvr>
                                      <p:tavLst>
                                        <p:tav tm="0">
                                          <p:val>
                                            <p:fltVal val="0"/>
                                          </p:val>
                                        </p:tav>
                                        <p:tav tm="100000">
                                          <p:val>
                                            <p:strVal val="#ppt_h"/>
                                          </p:val>
                                        </p:tav>
                                      </p:tavLst>
                                    </p:anim>
                                    <p:animEffect transition="in" filter="fade">
                                      <p:cBhvr>
                                        <p:cTn id="32" dur="500"/>
                                        <p:tgtEl>
                                          <p:spTgt spid="50"/>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500"/>
                                        <p:tgtEl>
                                          <p:spTgt spid="27"/>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49"/>
                                        </p:tgtEl>
                                        <p:attrNameLst>
                                          <p:attrName>style.visibility</p:attrName>
                                        </p:attrNameLst>
                                      </p:cBhvr>
                                      <p:to>
                                        <p:strVal val="visible"/>
                                      </p:to>
                                    </p:set>
                                    <p:anim calcmode="lin" valueType="num">
                                      <p:cBhvr>
                                        <p:cTn id="40" dur="500" fill="hold"/>
                                        <p:tgtEl>
                                          <p:spTgt spid="49"/>
                                        </p:tgtEl>
                                        <p:attrNameLst>
                                          <p:attrName>ppt_w</p:attrName>
                                        </p:attrNameLst>
                                      </p:cBhvr>
                                      <p:tavLst>
                                        <p:tav tm="0">
                                          <p:val>
                                            <p:fltVal val="0"/>
                                          </p:val>
                                        </p:tav>
                                        <p:tav tm="100000">
                                          <p:val>
                                            <p:strVal val="#ppt_w"/>
                                          </p:val>
                                        </p:tav>
                                      </p:tavLst>
                                    </p:anim>
                                    <p:anim calcmode="lin" valueType="num">
                                      <p:cBhvr>
                                        <p:cTn id="41" dur="500" fill="hold"/>
                                        <p:tgtEl>
                                          <p:spTgt spid="49"/>
                                        </p:tgtEl>
                                        <p:attrNameLst>
                                          <p:attrName>ppt_h</p:attrName>
                                        </p:attrNameLst>
                                      </p:cBhvr>
                                      <p:tavLst>
                                        <p:tav tm="0">
                                          <p:val>
                                            <p:fltVal val="0"/>
                                          </p:val>
                                        </p:tav>
                                        <p:tav tm="100000">
                                          <p:val>
                                            <p:strVal val="#ppt_h"/>
                                          </p:val>
                                        </p:tav>
                                      </p:tavLst>
                                    </p:anim>
                                    <p:animEffect transition="in" filter="fade">
                                      <p:cBhvr>
                                        <p:cTn id="42" dur="500"/>
                                        <p:tgtEl>
                                          <p:spTgt spid="49"/>
                                        </p:tgtEl>
                                      </p:cBhvr>
                                    </p:animEffect>
                                  </p:childTnLst>
                                </p:cTn>
                              </p:par>
                            </p:childTnLst>
                          </p:cTn>
                        </p:par>
                        <p:par>
                          <p:cTn id="43" fill="hold">
                            <p:stCondLst>
                              <p:cond delay="4000"/>
                            </p:stCondLst>
                            <p:childTnLst>
                              <p:par>
                                <p:cTn id="44" presetID="22" presetClass="entr" presetSubtype="8"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wipe(left)">
                                      <p:cBhvr>
                                        <p:cTn id="46" dur="500"/>
                                        <p:tgtEl>
                                          <p:spTgt spid="28"/>
                                        </p:tgtEl>
                                      </p:cBhvr>
                                    </p:animEffect>
                                  </p:childTnLst>
                                </p:cTn>
                              </p:par>
                            </p:childTnLst>
                          </p:cTn>
                        </p:par>
                        <p:par>
                          <p:cTn id="47" fill="hold">
                            <p:stCondLst>
                              <p:cond delay="4500"/>
                            </p:stCondLst>
                            <p:childTnLst>
                              <p:par>
                                <p:cTn id="48" presetID="53" presetClass="entr" presetSubtype="16" fill="hold" nodeType="afterEffect">
                                  <p:stCondLst>
                                    <p:cond delay="0"/>
                                  </p:stCondLst>
                                  <p:childTnLst>
                                    <p:set>
                                      <p:cBhvr>
                                        <p:cTn id="49" dur="1" fill="hold">
                                          <p:stCondLst>
                                            <p:cond delay="0"/>
                                          </p:stCondLst>
                                        </p:cTn>
                                        <p:tgtEl>
                                          <p:spTgt spid="48"/>
                                        </p:tgtEl>
                                        <p:attrNameLst>
                                          <p:attrName>style.visibility</p:attrName>
                                        </p:attrNameLst>
                                      </p:cBhvr>
                                      <p:to>
                                        <p:strVal val="visible"/>
                                      </p:to>
                                    </p:set>
                                    <p:anim calcmode="lin" valueType="num">
                                      <p:cBhvr>
                                        <p:cTn id="50" dur="500" fill="hold"/>
                                        <p:tgtEl>
                                          <p:spTgt spid="48"/>
                                        </p:tgtEl>
                                        <p:attrNameLst>
                                          <p:attrName>ppt_w</p:attrName>
                                        </p:attrNameLst>
                                      </p:cBhvr>
                                      <p:tavLst>
                                        <p:tav tm="0">
                                          <p:val>
                                            <p:fltVal val="0"/>
                                          </p:val>
                                        </p:tav>
                                        <p:tav tm="100000">
                                          <p:val>
                                            <p:strVal val="#ppt_w"/>
                                          </p:val>
                                        </p:tav>
                                      </p:tavLst>
                                    </p:anim>
                                    <p:anim calcmode="lin" valueType="num">
                                      <p:cBhvr>
                                        <p:cTn id="51" dur="500" fill="hold"/>
                                        <p:tgtEl>
                                          <p:spTgt spid="48"/>
                                        </p:tgtEl>
                                        <p:attrNameLst>
                                          <p:attrName>ppt_h</p:attrName>
                                        </p:attrNameLst>
                                      </p:cBhvr>
                                      <p:tavLst>
                                        <p:tav tm="0">
                                          <p:val>
                                            <p:fltVal val="0"/>
                                          </p:val>
                                        </p:tav>
                                        <p:tav tm="100000">
                                          <p:val>
                                            <p:strVal val="#ppt_h"/>
                                          </p:val>
                                        </p:tav>
                                      </p:tavLst>
                                    </p:anim>
                                    <p:animEffect transition="in" filter="fade">
                                      <p:cBhvr>
                                        <p:cTn id="52" dur="500"/>
                                        <p:tgtEl>
                                          <p:spTgt spid="48"/>
                                        </p:tgtEl>
                                      </p:cBhvr>
                                    </p:animEffect>
                                  </p:childTnLst>
                                </p:cTn>
                              </p:par>
                            </p:childTnLst>
                          </p:cTn>
                        </p:par>
                        <p:par>
                          <p:cTn id="53" fill="hold">
                            <p:stCondLst>
                              <p:cond delay="5000"/>
                            </p:stCondLst>
                            <p:childTnLst>
                              <p:par>
                                <p:cTn id="54" presetID="22" presetClass="entr" presetSubtype="8" fill="hold" grpId="0" nodeType="after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wipe(left)">
                                      <p:cBhvr>
                                        <p:cTn id="5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4" grpId="0"/>
      <p:bldP spid="27" grpId="0"/>
      <p:bldP spid="28" grpId="0"/>
      <p:bldP spid="2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499295"/>
            <a:ext cx="10501086" cy="595222"/>
          </a:xfrm>
        </p:spPr>
        <p:txBody>
          <a:bodyPr/>
          <a:lstStyle/>
          <a:p>
            <a:pPr algn="ctr"/>
            <a:r>
              <a:rPr lang="en-US"/>
              <a:t>Computer Project</a:t>
            </a:r>
          </a:p>
        </p:txBody>
      </p:sp>
      <p:sp>
        <p:nvSpPr>
          <p:cNvPr id="9" name="TextBox 8"/>
          <p:cNvSpPr txBox="1"/>
          <p:nvPr/>
        </p:nvSpPr>
        <p:spPr>
          <a:xfrm>
            <a:off x="2500130" y="1091081"/>
            <a:ext cx="7202794" cy="307777"/>
          </a:xfrm>
          <a:prstGeom prst="rect">
            <a:avLst/>
          </a:prstGeom>
          <a:noFill/>
        </p:spPr>
        <p:txBody>
          <a:bodyPr wrap="square" rtlCol="0">
            <a:spAutoFit/>
          </a:bodyPr>
          <a:lstStyle/>
          <a:p>
            <a:pPr algn="ctr"/>
            <a:r>
              <a:rPr lang="ms-MY" sz="1400" b="1" i="1">
                <a:solidFill>
                  <a:schemeClr val="tx1">
                    <a:lumMod val="50000"/>
                    <a:lumOff val="50000"/>
                  </a:schemeClr>
                </a:solidFill>
              </a:rPr>
              <a:t>Lorem </a:t>
            </a:r>
            <a:r>
              <a:rPr lang="ms-MY" sz="1400" b="1" i="1" dirty="0">
                <a:solidFill>
                  <a:schemeClr val="tx1">
                    <a:lumMod val="50000"/>
                    <a:lumOff val="50000"/>
                  </a:schemeClr>
                </a:solidFill>
              </a:rPr>
              <a:t>ipsum dolor sit amet, consectetur adipiscing </a:t>
            </a:r>
            <a:r>
              <a:rPr lang="ms-MY" sz="1400" b="1" i="1">
                <a:solidFill>
                  <a:schemeClr val="tx1">
                    <a:lumMod val="50000"/>
                    <a:lumOff val="50000"/>
                  </a:schemeClr>
                </a:solidFill>
              </a:rPr>
              <a:t>elit.</a:t>
            </a:r>
            <a:endParaRPr lang="en-US" sz="1400" b="1" i="1" dirty="0">
              <a:solidFill>
                <a:schemeClr val="tx1">
                  <a:lumMod val="50000"/>
                  <a:lumOff val="50000"/>
                </a:schemeClr>
              </a:solidFill>
            </a:endParaRPr>
          </a:p>
        </p:txBody>
      </p:sp>
      <p:grpSp>
        <p:nvGrpSpPr>
          <p:cNvPr id="10" name="Group 9"/>
          <p:cNvGrpSpPr/>
          <p:nvPr/>
        </p:nvGrpSpPr>
        <p:grpSpPr>
          <a:xfrm>
            <a:off x="3056494" y="2988896"/>
            <a:ext cx="605988" cy="560367"/>
            <a:chOff x="6207758" y="4949393"/>
            <a:chExt cx="813691" cy="752434"/>
          </a:xfrm>
          <a:solidFill>
            <a:schemeClr val="bg1">
              <a:alpha val="20000"/>
            </a:schemeClr>
          </a:solidFill>
        </p:grpSpPr>
        <p:grpSp>
          <p:nvGrpSpPr>
            <p:cNvPr id="11" name="Group 10"/>
            <p:cNvGrpSpPr/>
            <p:nvPr/>
          </p:nvGrpSpPr>
          <p:grpSpPr>
            <a:xfrm flipH="1">
              <a:off x="6207758" y="4949393"/>
              <a:ext cx="813691" cy="752434"/>
              <a:chOff x="2894013" y="1827213"/>
              <a:chExt cx="1265238" cy="1169988"/>
            </a:xfrm>
            <a:grpFill/>
          </p:grpSpPr>
          <p:sp>
            <p:nvSpPr>
              <p:cNvPr id="15"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 name="Group 11"/>
            <p:cNvGrpSpPr/>
            <p:nvPr/>
          </p:nvGrpSpPr>
          <p:grpSpPr>
            <a:xfrm>
              <a:off x="6469066" y="5198949"/>
              <a:ext cx="288743" cy="270512"/>
              <a:chOff x="5368132" y="3540125"/>
              <a:chExt cx="465138" cy="435769"/>
            </a:xfrm>
            <a:grpFill/>
          </p:grpSpPr>
          <p:sp>
            <p:nvSpPr>
              <p:cNvPr id="13"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4"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8" name="Group 17"/>
          <p:cNvGrpSpPr/>
          <p:nvPr/>
        </p:nvGrpSpPr>
        <p:grpSpPr>
          <a:xfrm>
            <a:off x="3065826" y="1942466"/>
            <a:ext cx="605988" cy="560367"/>
            <a:chOff x="4534071" y="4949393"/>
            <a:chExt cx="813691" cy="752434"/>
          </a:xfrm>
          <a:solidFill>
            <a:schemeClr val="bg1">
              <a:alpha val="20000"/>
            </a:schemeClr>
          </a:solidFill>
        </p:grpSpPr>
        <p:grpSp>
          <p:nvGrpSpPr>
            <p:cNvPr id="19" name="Group 18"/>
            <p:cNvGrpSpPr/>
            <p:nvPr/>
          </p:nvGrpSpPr>
          <p:grpSpPr>
            <a:xfrm flipH="1">
              <a:off x="4534071" y="4949393"/>
              <a:ext cx="813691" cy="752434"/>
              <a:chOff x="2894013" y="1827213"/>
              <a:chExt cx="1265238" cy="1169988"/>
            </a:xfrm>
            <a:grpFill/>
          </p:grpSpPr>
          <p:sp>
            <p:nvSpPr>
              <p:cNvPr id="23"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4851773" y="5190186"/>
              <a:ext cx="198080" cy="288743"/>
              <a:chOff x="3582988" y="3510757"/>
              <a:chExt cx="319088" cy="465138"/>
            </a:xfrm>
            <a:grpFill/>
          </p:grpSpPr>
          <p:sp>
            <p:nvSpPr>
              <p:cNvPr id="21"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2"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6" name="Group 25"/>
          <p:cNvGrpSpPr/>
          <p:nvPr/>
        </p:nvGrpSpPr>
        <p:grpSpPr>
          <a:xfrm>
            <a:off x="8491617" y="1936803"/>
            <a:ext cx="605988" cy="560367"/>
            <a:chOff x="7877866" y="4949393"/>
            <a:chExt cx="813691" cy="752434"/>
          </a:xfrm>
          <a:solidFill>
            <a:schemeClr val="bg1">
              <a:alpha val="20000"/>
            </a:schemeClr>
          </a:solidFill>
        </p:grpSpPr>
        <p:grpSp>
          <p:nvGrpSpPr>
            <p:cNvPr id="27" name="Group 26"/>
            <p:cNvGrpSpPr/>
            <p:nvPr/>
          </p:nvGrpSpPr>
          <p:grpSpPr>
            <a:xfrm flipH="1">
              <a:off x="7877866" y="4949393"/>
              <a:ext cx="813691" cy="752434"/>
              <a:chOff x="2894013" y="1827213"/>
              <a:chExt cx="1265238" cy="1169988"/>
            </a:xfrm>
            <a:grpFill/>
          </p:grpSpPr>
          <p:sp>
            <p:nvSpPr>
              <p:cNvPr id="32"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p:nvGrpSpPr>
          <p:grpSpPr>
            <a:xfrm>
              <a:off x="8140339" y="5208860"/>
              <a:ext cx="288743" cy="242918"/>
              <a:chOff x="5356342" y="3093565"/>
              <a:chExt cx="465138" cy="391319"/>
            </a:xfrm>
            <a:grpFill/>
          </p:grpSpPr>
          <p:sp>
            <p:nvSpPr>
              <p:cNvPr id="29"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1"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35" name="Group 34"/>
          <p:cNvGrpSpPr/>
          <p:nvPr/>
        </p:nvGrpSpPr>
        <p:grpSpPr>
          <a:xfrm>
            <a:off x="8475848" y="2988895"/>
            <a:ext cx="605988" cy="560367"/>
            <a:chOff x="9528065" y="4949393"/>
            <a:chExt cx="813691" cy="752434"/>
          </a:xfrm>
          <a:solidFill>
            <a:schemeClr val="bg1">
              <a:alpha val="20000"/>
            </a:schemeClr>
          </a:solidFill>
        </p:grpSpPr>
        <p:grpSp>
          <p:nvGrpSpPr>
            <p:cNvPr id="36" name="Group 35"/>
            <p:cNvGrpSpPr/>
            <p:nvPr/>
          </p:nvGrpSpPr>
          <p:grpSpPr>
            <a:xfrm flipH="1">
              <a:off x="9528065" y="4949393"/>
              <a:ext cx="813691" cy="752434"/>
              <a:chOff x="2894013" y="1827213"/>
              <a:chExt cx="1265238" cy="1169988"/>
            </a:xfrm>
            <a:grpFill/>
          </p:grpSpPr>
          <p:sp>
            <p:nvSpPr>
              <p:cNvPr id="45"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9790785" y="5229235"/>
              <a:ext cx="288250" cy="225180"/>
              <a:chOff x="2581275" y="1710532"/>
              <a:chExt cx="464344" cy="362744"/>
            </a:xfrm>
            <a:grpFill/>
          </p:grpSpPr>
          <p:sp>
            <p:nvSpPr>
              <p:cNvPr id="38"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9"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0"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1"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2"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3"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48" name="Rectangle 47"/>
          <p:cNvSpPr/>
          <p:nvPr/>
        </p:nvSpPr>
        <p:spPr>
          <a:xfrm>
            <a:off x="2113808" y="5695392"/>
            <a:ext cx="8158347" cy="738664"/>
          </a:xfrm>
          <a:prstGeom prst="rect">
            <a:avLst/>
          </a:prstGeom>
        </p:spPr>
        <p:txBody>
          <a:bodyPr wrap="square">
            <a:spAutoFit/>
          </a:bodyPr>
          <a:lstStyle/>
          <a:p>
            <a:pPr algn="ctr"/>
            <a:r>
              <a:rPr lang="en-US" sz="1400" b="1" i="1" dirty="0">
                <a:solidFill>
                  <a:schemeClr val="bg1">
                    <a:lumMod val="95000"/>
                  </a:schemeClr>
                </a:solidFill>
              </a:rPr>
              <a:t>Lorem ipsum dolor sit </a:t>
            </a:r>
            <a:r>
              <a:rPr lang="en-US" sz="1400" b="1" i="1" dirty="0" err="1">
                <a:solidFill>
                  <a:schemeClr val="bg1">
                    <a:lumMod val="95000"/>
                  </a:schemeClr>
                </a:solidFill>
              </a:rPr>
              <a:t>amet</a:t>
            </a:r>
            <a:r>
              <a:rPr lang="en-US" sz="1400" b="1" i="1" dirty="0">
                <a:solidFill>
                  <a:schemeClr val="bg1">
                    <a:lumMod val="95000"/>
                  </a:schemeClr>
                </a:solidFill>
              </a:rPr>
              <a:t>, </a:t>
            </a:r>
            <a:r>
              <a:rPr lang="en-US" sz="1400" b="1" i="1" dirty="0" err="1">
                <a:solidFill>
                  <a:schemeClr val="bg1">
                    <a:lumMod val="95000"/>
                  </a:schemeClr>
                </a:solidFill>
              </a:rPr>
              <a:t>consectetur</a:t>
            </a:r>
            <a:r>
              <a:rPr lang="en-US" sz="1400" b="1" i="1" dirty="0">
                <a:solidFill>
                  <a:schemeClr val="bg1">
                    <a:lumMod val="95000"/>
                  </a:schemeClr>
                </a:solidFill>
              </a:rPr>
              <a:t> </a:t>
            </a:r>
            <a:r>
              <a:rPr lang="en-US" sz="1400" b="1" i="1" dirty="0" err="1">
                <a:solidFill>
                  <a:schemeClr val="bg1">
                    <a:lumMod val="95000"/>
                  </a:schemeClr>
                </a:solidFill>
              </a:rPr>
              <a:t>adipiscing</a:t>
            </a:r>
            <a:r>
              <a:rPr lang="en-US" sz="1400" b="1" i="1" dirty="0">
                <a:solidFill>
                  <a:schemeClr val="bg1">
                    <a:lumMod val="95000"/>
                  </a:schemeClr>
                </a:solidFill>
              </a:rPr>
              <a:t> </a:t>
            </a:r>
            <a:r>
              <a:rPr lang="en-US" sz="1400" b="1" i="1"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r>
              <a:rPr lang="en-US" sz="1400" dirty="0">
                <a:solidFill>
                  <a:schemeClr val="bg1">
                    <a:lumMod val="95000"/>
                  </a:schemeClr>
                </a:solidFill>
              </a:rPr>
              <a:t> </a:t>
            </a:r>
            <a:r>
              <a:rPr lang="en-US" sz="1400" dirty="0" err="1">
                <a:solidFill>
                  <a:schemeClr val="bg1">
                    <a:lumMod val="95000"/>
                  </a:schemeClr>
                </a:solidFill>
              </a:rPr>
              <a:t>metus</a:t>
            </a:r>
            <a:r>
              <a:rPr lang="en-US" sz="1400" dirty="0">
                <a:solidFill>
                  <a:schemeClr val="bg1">
                    <a:lumMod val="95000"/>
                  </a:schemeClr>
                </a:solidFill>
              </a:rPr>
              <a:t> non </a:t>
            </a:r>
            <a:r>
              <a:rPr lang="en-US" sz="1400" dirty="0" err="1">
                <a:solidFill>
                  <a:schemeClr val="bg1">
                    <a:lumMod val="95000"/>
                  </a:schemeClr>
                </a:solidFill>
              </a:rPr>
              <a:t>sodales</a:t>
            </a:r>
            <a:r>
              <a:rPr lang="en-US" sz="1400" dirty="0">
                <a:solidFill>
                  <a:schemeClr val="bg1">
                    <a:lumMod val="95000"/>
                  </a:schemeClr>
                </a:solidFill>
              </a:rPr>
              <a:t> </a:t>
            </a:r>
            <a:r>
              <a:rPr lang="en-US" sz="1400" dirty="0" err="1">
                <a:solidFill>
                  <a:schemeClr val="bg1">
                    <a:lumMod val="95000"/>
                  </a:schemeClr>
                </a:solidFill>
              </a:rPr>
              <a:t>accumsan</a:t>
            </a:r>
            <a:r>
              <a:rPr lang="en-US" sz="1400" dirty="0">
                <a:solidFill>
                  <a:schemeClr val="bg1">
                    <a:lumMod val="95000"/>
                  </a:schemeClr>
                </a:solidFill>
              </a:rPr>
              <a:t>. </a:t>
            </a:r>
            <a:r>
              <a:rPr lang="en-US" sz="1400" dirty="0" err="1">
                <a:solidFill>
                  <a:schemeClr val="bg1">
                    <a:lumMod val="95000"/>
                  </a:schemeClr>
                </a:solidFill>
              </a:rPr>
              <a:t>Morbi</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risus</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nulla</a:t>
            </a:r>
            <a:r>
              <a:rPr lang="en-US" sz="1400" dirty="0">
                <a:solidFill>
                  <a:schemeClr val="bg1">
                    <a:lumMod val="95000"/>
                  </a:schemeClr>
                </a:solidFill>
              </a:rPr>
              <a:t> </a:t>
            </a:r>
            <a:r>
              <a:rPr lang="en-US" sz="1400" dirty="0" err="1">
                <a:solidFill>
                  <a:schemeClr val="bg1">
                    <a:lumMod val="95000"/>
                  </a:schemeClr>
                </a:solidFill>
              </a:rPr>
              <a:t>hendrerit</a:t>
            </a:r>
            <a:r>
              <a:rPr lang="en-US" sz="1400" dirty="0">
                <a:solidFill>
                  <a:schemeClr val="bg1">
                    <a:lumMod val="95000"/>
                  </a:schemeClr>
                </a:solidFill>
              </a:rPr>
              <a:t> </a:t>
            </a:r>
            <a:r>
              <a:rPr lang="en-US" sz="1400" dirty="0" err="1">
                <a:solidFill>
                  <a:schemeClr val="bg1">
                    <a:lumMod val="95000"/>
                  </a:schemeClr>
                </a:solidFill>
              </a:rPr>
              <a:t>malesuada</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a:t>
            </a:r>
          </a:p>
        </p:txBody>
      </p:sp>
      <p:sp>
        <p:nvSpPr>
          <p:cNvPr id="49" name="Rectangle 48"/>
          <p:cNvSpPr/>
          <p:nvPr/>
        </p:nvSpPr>
        <p:spPr>
          <a:xfrm>
            <a:off x="9148111" y="2167549"/>
            <a:ext cx="2205689"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0" name="TextBox 49"/>
          <p:cNvSpPr txBox="1"/>
          <p:nvPr/>
        </p:nvSpPr>
        <p:spPr>
          <a:xfrm flipH="1">
            <a:off x="9148111" y="1891707"/>
            <a:ext cx="2205688" cy="338554"/>
          </a:xfrm>
          <a:prstGeom prst="rect">
            <a:avLst/>
          </a:prstGeom>
          <a:noFill/>
        </p:spPr>
        <p:txBody>
          <a:bodyPr wrap="square" rtlCol="0">
            <a:spAutoFit/>
          </a:bodyPr>
          <a:lstStyle/>
          <a:p>
            <a:r>
              <a:rPr lang="en-US" sz="1600" b="1">
                <a:solidFill>
                  <a:schemeClr val="bg1"/>
                </a:solidFill>
              </a:rPr>
              <a:t>Feature 2</a:t>
            </a:r>
            <a:endParaRPr lang="id-ID" sz="1600" b="1" dirty="0">
              <a:solidFill>
                <a:schemeClr val="bg1"/>
              </a:solidFill>
            </a:endParaRPr>
          </a:p>
        </p:txBody>
      </p:sp>
      <p:sp>
        <p:nvSpPr>
          <p:cNvPr id="51" name="Rectangle 50"/>
          <p:cNvSpPr/>
          <p:nvPr/>
        </p:nvSpPr>
        <p:spPr>
          <a:xfrm>
            <a:off x="9148111" y="3239732"/>
            <a:ext cx="2205688"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2" name="TextBox 51"/>
          <p:cNvSpPr txBox="1"/>
          <p:nvPr/>
        </p:nvSpPr>
        <p:spPr>
          <a:xfrm flipH="1">
            <a:off x="9148109" y="2963890"/>
            <a:ext cx="2205689" cy="338554"/>
          </a:xfrm>
          <a:prstGeom prst="rect">
            <a:avLst/>
          </a:prstGeom>
          <a:noFill/>
        </p:spPr>
        <p:txBody>
          <a:bodyPr wrap="square" rtlCol="0">
            <a:spAutoFit/>
          </a:bodyPr>
          <a:lstStyle/>
          <a:p>
            <a:r>
              <a:rPr lang="en-US" sz="1600" b="1">
                <a:solidFill>
                  <a:schemeClr val="bg1"/>
                </a:solidFill>
              </a:rPr>
              <a:t>Feature 4</a:t>
            </a:r>
            <a:endParaRPr lang="id-ID" sz="1600" b="1" dirty="0">
              <a:solidFill>
                <a:schemeClr val="bg1"/>
              </a:solidFill>
            </a:endParaRPr>
          </a:p>
        </p:txBody>
      </p:sp>
      <p:sp>
        <p:nvSpPr>
          <p:cNvPr id="57" name="Rectangle 56"/>
          <p:cNvSpPr/>
          <p:nvPr/>
        </p:nvSpPr>
        <p:spPr>
          <a:xfrm>
            <a:off x="778511" y="2167549"/>
            <a:ext cx="2205689"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8" name="TextBox 57"/>
          <p:cNvSpPr txBox="1"/>
          <p:nvPr/>
        </p:nvSpPr>
        <p:spPr>
          <a:xfrm flipH="1">
            <a:off x="778511" y="1891707"/>
            <a:ext cx="2205688" cy="338554"/>
          </a:xfrm>
          <a:prstGeom prst="rect">
            <a:avLst/>
          </a:prstGeom>
          <a:noFill/>
        </p:spPr>
        <p:txBody>
          <a:bodyPr wrap="square" rtlCol="0">
            <a:spAutoFit/>
          </a:bodyPr>
          <a:lstStyle/>
          <a:p>
            <a:pPr algn="r"/>
            <a:r>
              <a:rPr lang="en-US" sz="1600" b="1" dirty="0">
                <a:solidFill>
                  <a:schemeClr val="bg1"/>
                </a:solidFill>
              </a:rPr>
              <a:t>Feature 1</a:t>
            </a:r>
            <a:endParaRPr lang="id-ID" sz="1600" b="1" dirty="0">
              <a:solidFill>
                <a:schemeClr val="bg1"/>
              </a:solidFill>
            </a:endParaRPr>
          </a:p>
        </p:txBody>
      </p:sp>
      <p:sp>
        <p:nvSpPr>
          <p:cNvPr id="59" name="Rectangle 58"/>
          <p:cNvSpPr/>
          <p:nvPr/>
        </p:nvSpPr>
        <p:spPr>
          <a:xfrm>
            <a:off x="778511" y="3239732"/>
            <a:ext cx="2205688"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60" name="TextBox 59"/>
          <p:cNvSpPr txBox="1"/>
          <p:nvPr/>
        </p:nvSpPr>
        <p:spPr>
          <a:xfrm flipH="1">
            <a:off x="778509" y="2963890"/>
            <a:ext cx="2205689" cy="338554"/>
          </a:xfrm>
          <a:prstGeom prst="rect">
            <a:avLst/>
          </a:prstGeom>
          <a:noFill/>
        </p:spPr>
        <p:txBody>
          <a:bodyPr wrap="square" rtlCol="0">
            <a:spAutoFit/>
          </a:bodyPr>
          <a:lstStyle/>
          <a:p>
            <a:pPr algn="r"/>
            <a:r>
              <a:rPr lang="en-US" sz="1600" b="1">
                <a:solidFill>
                  <a:schemeClr val="bg1"/>
                </a:solidFill>
              </a:rPr>
              <a:t>Feature 3</a:t>
            </a:r>
            <a:endParaRPr lang="id-ID" sz="1600" b="1" dirty="0">
              <a:solidFill>
                <a:schemeClr val="bg1"/>
              </a:solidFill>
            </a:endParaRPr>
          </a:p>
        </p:txBody>
      </p:sp>
      <p:grpSp>
        <p:nvGrpSpPr>
          <p:cNvPr id="78" name="Group 77"/>
          <p:cNvGrpSpPr/>
          <p:nvPr/>
        </p:nvGrpSpPr>
        <p:grpSpPr>
          <a:xfrm>
            <a:off x="3056494" y="4133631"/>
            <a:ext cx="605988" cy="560367"/>
            <a:chOff x="6207758" y="4949393"/>
            <a:chExt cx="813691" cy="752434"/>
          </a:xfrm>
          <a:solidFill>
            <a:schemeClr val="bg1">
              <a:alpha val="20000"/>
            </a:schemeClr>
          </a:solidFill>
        </p:grpSpPr>
        <p:grpSp>
          <p:nvGrpSpPr>
            <p:cNvPr id="79" name="Group 78"/>
            <p:cNvGrpSpPr/>
            <p:nvPr/>
          </p:nvGrpSpPr>
          <p:grpSpPr>
            <a:xfrm flipH="1">
              <a:off x="6207758" y="4949393"/>
              <a:ext cx="813691" cy="752434"/>
              <a:chOff x="2894013" y="1827213"/>
              <a:chExt cx="1265238" cy="1169988"/>
            </a:xfrm>
            <a:grpFill/>
          </p:grpSpPr>
          <p:sp>
            <p:nvSpPr>
              <p:cNvPr id="83"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6469066" y="5198949"/>
              <a:ext cx="288743" cy="270512"/>
              <a:chOff x="5368132" y="3540125"/>
              <a:chExt cx="465138" cy="435769"/>
            </a:xfrm>
            <a:grpFill/>
          </p:grpSpPr>
          <p:sp>
            <p:nvSpPr>
              <p:cNvPr id="81"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2"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86" name="Group 85"/>
          <p:cNvGrpSpPr/>
          <p:nvPr/>
        </p:nvGrpSpPr>
        <p:grpSpPr>
          <a:xfrm>
            <a:off x="8475848" y="4133630"/>
            <a:ext cx="605988" cy="560367"/>
            <a:chOff x="9528065" y="4949393"/>
            <a:chExt cx="813691" cy="752434"/>
          </a:xfrm>
          <a:solidFill>
            <a:schemeClr val="bg1">
              <a:alpha val="20000"/>
            </a:schemeClr>
          </a:solidFill>
        </p:grpSpPr>
        <p:grpSp>
          <p:nvGrpSpPr>
            <p:cNvPr id="87" name="Group 86"/>
            <p:cNvGrpSpPr/>
            <p:nvPr/>
          </p:nvGrpSpPr>
          <p:grpSpPr>
            <a:xfrm flipH="1">
              <a:off x="9528065" y="4949393"/>
              <a:ext cx="813691" cy="752434"/>
              <a:chOff x="2894013" y="1827213"/>
              <a:chExt cx="1265238" cy="1169988"/>
            </a:xfrm>
            <a:grpFill/>
          </p:grpSpPr>
          <p:sp>
            <p:nvSpPr>
              <p:cNvPr id="96"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8" name="Group 87"/>
            <p:cNvGrpSpPr/>
            <p:nvPr/>
          </p:nvGrpSpPr>
          <p:grpSpPr>
            <a:xfrm>
              <a:off x="9790785" y="5229235"/>
              <a:ext cx="288250" cy="225180"/>
              <a:chOff x="2581275" y="1710532"/>
              <a:chExt cx="464344" cy="362744"/>
            </a:xfrm>
            <a:grpFill/>
          </p:grpSpPr>
          <p:sp>
            <p:nvSpPr>
              <p:cNvPr id="89"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0"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1"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2"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3"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4"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5"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99" name="Rectangle 98"/>
          <p:cNvSpPr/>
          <p:nvPr/>
        </p:nvSpPr>
        <p:spPr>
          <a:xfrm>
            <a:off x="9148111" y="4384467"/>
            <a:ext cx="2205688"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100" name="TextBox 99"/>
          <p:cNvSpPr txBox="1"/>
          <p:nvPr/>
        </p:nvSpPr>
        <p:spPr>
          <a:xfrm flipH="1">
            <a:off x="9148109" y="4108625"/>
            <a:ext cx="2205689" cy="338554"/>
          </a:xfrm>
          <a:prstGeom prst="rect">
            <a:avLst/>
          </a:prstGeom>
          <a:noFill/>
        </p:spPr>
        <p:txBody>
          <a:bodyPr wrap="square" rtlCol="0">
            <a:spAutoFit/>
          </a:bodyPr>
          <a:lstStyle/>
          <a:p>
            <a:r>
              <a:rPr lang="en-US" sz="1600" b="1">
                <a:solidFill>
                  <a:schemeClr val="bg1"/>
                </a:solidFill>
              </a:rPr>
              <a:t>Feature 6</a:t>
            </a:r>
            <a:endParaRPr lang="id-ID" sz="1600" b="1" dirty="0">
              <a:solidFill>
                <a:schemeClr val="bg1"/>
              </a:solidFill>
            </a:endParaRPr>
          </a:p>
        </p:txBody>
      </p:sp>
      <p:sp>
        <p:nvSpPr>
          <p:cNvPr id="101" name="Rectangle 100"/>
          <p:cNvSpPr/>
          <p:nvPr/>
        </p:nvSpPr>
        <p:spPr>
          <a:xfrm>
            <a:off x="778511" y="4384467"/>
            <a:ext cx="2205688"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102" name="TextBox 101"/>
          <p:cNvSpPr txBox="1"/>
          <p:nvPr/>
        </p:nvSpPr>
        <p:spPr>
          <a:xfrm flipH="1">
            <a:off x="778509" y="4108625"/>
            <a:ext cx="2205689" cy="338554"/>
          </a:xfrm>
          <a:prstGeom prst="rect">
            <a:avLst/>
          </a:prstGeom>
          <a:noFill/>
        </p:spPr>
        <p:txBody>
          <a:bodyPr wrap="square" rtlCol="0">
            <a:spAutoFit/>
          </a:bodyPr>
          <a:lstStyle/>
          <a:p>
            <a:pPr algn="r"/>
            <a:r>
              <a:rPr lang="en-US" sz="1600" b="1">
                <a:solidFill>
                  <a:schemeClr val="bg1"/>
                </a:solidFill>
              </a:rPr>
              <a:t>Feature 5</a:t>
            </a:r>
            <a:endParaRPr lang="id-ID" sz="1600" b="1" dirty="0">
              <a:solidFill>
                <a:schemeClr val="bg1"/>
              </a:solidFill>
            </a:endParaRPr>
          </a:p>
        </p:txBody>
      </p:sp>
      <p:pic>
        <p:nvPicPr>
          <p:cNvPr id="4" name="mockup_0018_iMac-_FRONT.png"/>
          <p:cNvPicPr/>
          <p:nvPr/>
        </p:nvPicPr>
        <p:blipFill>
          <a:blip r:embed="rId2">
            <a:extLst/>
          </a:blip>
          <a:srcRect/>
          <a:stretch>
            <a:fillRect/>
          </a:stretch>
        </p:blipFill>
        <p:spPr>
          <a:xfrm>
            <a:off x="4077179" y="1838471"/>
            <a:ext cx="4021952" cy="3718269"/>
          </a:xfrm>
          <a:prstGeom prst="rect">
            <a:avLst/>
          </a:prstGeom>
          <a:ln w="12700" cap="flat">
            <a:noFill/>
            <a:miter lim="400000"/>
          </a:ln>
          <a:effectLst/>
        </p:spPr>
      </p:pic>
    </p:spTree>
    <p:extLst>
      <p:ext uri="{BB962C8B-B14F-4D97-AF65-F5344CB8AC3E}">
        <p14:creationId xmlns:p14="http://schemas.microsoft.com/office/powerpoint/2010/main" val="2108538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500" fill="hold"/>
                                        <p:tgtEl>
                                          <p:spTgt spid="18"/>
                                        </p:tgtEl>
                                        <p:attrNameLst>
                                          <p:attrName>ppt_w</p:attrName>
                                        </p:attrNameLst>
                                      </p:cBhvr>
                                      <p:tavLst>
                                        <p:tav tm="0">
                                          <p:val>
                                            <p:fltVal val="0"/>
                                          </p:val>
                                        </p:tav>
                                        <p:tav tm="100000">
                                          <p:val>
                                            <p:strVal val="#ppt_w"/>
                                          </p:val>
                                        </p:tav>
                                      </p:tavLst>
                                    </p:anim>
                                    <p:anim calcmode="lin" valueType="num">
                                      <p:cBhvr>
                                        <p:cTn id="17" dur="500" fill="hold"/>
                                        <p:tgtEl>
                                          <p:spTgt spid="18"/>
                                        </p:tgtEl>
                                        <p:attrNameLst>
                                          <p:attrName>ppt_h</p:attrName>
                                        </p:attrNameLst>
                                      </p:cBhvr>
                                      <p:tavLst>
                                        <p:tav tm="0">
                                          <p:val>
                                            <p:fltVal val="0"/>
                                          </p:val>
                                        </p:tav>
                                        <p:tav tm="100000">
                                          <p:val>
                                            <p:strVal val="#ppt_h"/>
                                          </p:val>
                                        </p:tav>
                                      </p:tavLst>
                                    </p:anim>
                                    <p:animEffect transition="in" filter="fade">
                                      <p:cBhvr>
                                        <p:cTn id="18" dur="500"/>
                                        <p:tgtEl>
                                          <p:spTgt spid="18"/>
                                        </p:tgtEl>
                                      </p:cBhvr>
                                    </p:animEffect>
                                  </p:childTnLst>
                                </p:cTn>
                              </p:par>
                              <p:par>
                                <p:cTn id="19" presetID="53" presetClass="entr" presetSubtype="16"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p:cTn id="21" dur="500" fill="hold"/>
                                        <p:tgtEl>
                                          <p:spTgt spid="26"/>
                                        </p:tgtEl>
                                        <p:attrNameLst>
                                          <p:attrName>ppt_w</p:attrName>
                                        </p:attrNameLst>
                                      </p:cBhvr>
                                      <p:tavLst>
                                        <p:tav tm="0">
                                          <p:val>
                                            <p:fltVal val="0"/>
                                          </p:val>
                                        </p:tav>
                                        <p:tav tm="100000">
                                          <p:val>
                                            <p:strVal val="#ppt_w"/>
                                          </p:val>
                                        </p:tav>
                                      </p:tavLst>
                                    </p:anim>
                                    <p:anim calcmode="lin" valueType="num">
                                      <p:cBhvr>
                                        <p:cTn id="22" dur="500" fill="hold"/>
                                        <p:tgtEl>
                                          <p:spTgt spid="26"/>
                                        </p:tgtEl>
                                        <p:attrNameLst>
                                          <p:attrName>ppt_h</p:attrName>
                                        </p:attrNameLst>
                                      </p:cBhvr>
                                      <p:tavLst>
                                        <p:tav tm="0">
                                          <p:val>
                                            <p:fltVal val="0"/>
                                          </p:val>
                                        </p:tav>
                                        <p:tav tm="100000">
                                          <p:val>
                                            <p:strVal val="#ppt_h"/>
                                          </p:val>
                                        </p:tav>
                                      </p:tavLst>
                                    </p:anim>
                                    <p:animEffect transition="in" filter="fade">
                                      <p:cBhvr>
                                        <p:cTn id="23" dur="500"/>
                                        <p:tgtEl>
                                          <p:spTgt spid="26"/>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right)">
                                      <p:cBhvr>
                                        <p:cTn id="27" dur="500"/>
                                        <p:tgtEl>
                                          <p:spTgt spid="58"/>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left)">
                                      <p:cBhvr>
                                        <p:cTn id="30" dur="500"/>
                                        <p:tgtEl>
                                          <p:spTgt spid="50"/>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childTnLst>
                          </p:cTn>
                        </p:par>
                        <p:par>
                          <p:cTn id="38" fill="hold">
                            <p:stCondLst>
                              <p:cond delay="2500"/>
                            </p:stCondLst>
                            <p:childTnLst>
                              <p:par>
                                <p:cTn id="39" presetID="53" presetClass="entr" presetSubtype="16"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nodeType="with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Effect transition="in" filter="fade">
                                      <p:cBhvr>
                                        <p:cTn id="48" dur="500"/>
                                        <p:tgtEl>
                                          <p:spTgt spid="35"/>
                                        </p:tgtEl>
                                      </p:cBhvr>
                                    </p:animEffect>
                                  </p:childTnLst>
                                </p:cTn>
                              </p:par>
                            </p:childTnLst>
                          </p:cTn>
                        </p:par>
                        <p:par>
                          <p:cTn id="49" fill="hold">
                            <p:stCondLst>
                              <p:cond delay="3000"/>
                            </p:stCondLst>
                            <p:childTnLst>
                              <p:par>
                                <p:cTn id="50" presetID="22" presetClass="entr" presetSubtype="2" fill="hold" grpId="0" nodeType="after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wipe(right)">
                                      <p:cBhvr>
                                        <p:cTn id="52" dur="500"/>
                                        <p:tgtEl>
                                          <p:spTgt spid="60"/>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wipe(left)">
                                      <p:cBhvr>
                                        <p:cTn id="55" dur="500"/>
                                        <p:tgtEl>
                                          <p:spTgt spid="52"/>
                                        </p:tgtEl>
                                      </p:cBhvr>
                                    </p:animEffect>
                                  </p:childTnLst>
                                </p:cTn>
                              </p:par>
                            </p:childTnLst>
                          </p:cTn>
                        </p:par>
                        <p:par>
                          <p:cTn id="56" fill="hold">
                            <p:stCondLst>
                              <p:cond delay="3500"/>
                            </p:stCondLst>
                            <p:childTnLst>
                              <p:par>
                                <p:cTn id="57" presetID="10" presetClass="entr" presetSubtype="0" fill="hold" grpId="0" nodeType="afterEffect">
                                  <p:stCondLst>
                                    <p:cond delay="0"/>
                                  </p:stCondLst>
                                  <p:childTnLst>
                                    <p:set>
                                      <p:cBhvr>
                                        <p:cTn id="58" dur="1" fill="hold">
                                          <p:stCondLst>
                                            <p:cond delay="0"/>
                                          </p:stCondLst>
                                        </p:cTn>
                                        <p:tgtEl>
                                          <p:spTgt spid="59"/>
                                        </p:tgtEl>
                                        <p:attrNameLst>
                                          <p:attrName>style.visibility</p:attrName>
                                        </p:attrNameLst>
                                      </p:cBhvr>
                                      <p:to>
                                        <p:strVal val="visible"/>
                                      </p:to>
                                    </p:set>
                                    <p:animEffect transition="in" filter="fade">
                                      <p:cBhvr>
                                        <p:cTn id="59" dur="500"/>
                                        <p:tgtEl>
                                          <p:spTgt spid="5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1"/>
                                        </p:tgtEl>
                                        <p:attrNameLst>
                                          <p:attrName>style.visibility</p:attrName>
                                        </p:attrNameLst>
                                      </p:cBhvr>
                                      <p:to>
                                        <p:strVal val="visible"/>
                                      </p:to>
                                    </p:set>
                                    <p:animEffect transition="in" filter="fade">
                                      <p:cBhvr>
                                        <p:cTn id="62" dur="500"/>
                                        <p:tgtEl>
                                          <p:spTgt spid="51"/>
                                        </p:tgtEl>
                                      </p:cBhvr>
                                    </p:animEffect>
                                  </p:childTnLst>
                                </p:cTn>
                              </p:par>
                            </p:childTnLst>
                          </p:cTn>
                        </p:par>
                        <p:par>
                          <p:cTn id="63" fill="hold">
                            <p:stCondLst>
                              <p:cond delay="4000"/>
                            </p:stCondLst>
                            <p:childTnLst>
                              <p:par>
                                <p:cTn id="64" presetID="53" presetClass="entr" presetSubtype="16" fill="hold" nodeType="afterEffect">
                                  <p:stCondLst>
                                    <p:cond delay="0"/>
                                  </p:stCondLst>
                                  <p:childTnLst>
                                    <p:set>
                                      <p:cBhvr>
                                        <p:cTn id="65" dur="1" fill="hold">
                                          <p:stCondLst>
                                            <p:cond delay="0"/>
                                          </p:stCondLst>
                                        </p:cTn>
                                        <p:tgtEl>
                                          <p:spTgt spid="78"/>
                                        </p:tgtEl>
                                        <p:attrNameLst>
                                          <p:attrName>style.visibility</p:attrName>
                                        </p:attrNameLst>
                                      </p:cBhvr>
                                      <p:to>
                                        <p:strVal val="visible"/>
                                      </p:to>
                                    </p:set>
                                    <p:anim calcmode="lin" valueType="num">
                                      <p:cBhvr>
                                        <p:cTn id="66" dur="500" fill="hold"/>
                                        <p:tgtEl>
                                          <p:spTgt spid="78"/>
                                        </p:tgtEl>
                                        <p:attrNameLst>
                                          <p:attrName>ppt_w</p:attrName>
                                        </p:attrNameLst>
                                      </p:cBhvr>
                                      <p:tavLst>
                                        <p:tav tm="0">
                                          <p:val>
                                            <p:fltVal val="0"/>
                                          </p:val>
                                        </p:tav>
                                        <p:tav tm="100000">
                                          <p:val>
                                            <p:strVal val="#ppt_w"/>
                                          </p:val>
                                        </p:tav>
                                      </p:tavLst>
                                    </p:anim>
                                    <p:anim calcmode="lin" valueType="num">
                                      <p:cBhvr>
                                        <p:cTn id="67" dur="500" fill="hold"/>
                                        <p:tgtEl>
                                          <p:spTgt spid="78"/>
                                        </p:tgtEl>
                                        <p:attrNameLst>
                                          <p:attrName>ppt_h</p:attrName>
                                        </p:attrNameLst>
                                      </p:cBhvr>
                                      <p:tavLst>
                                        <p:tav tm="0">
                                          <p:val>
                                            <p:fltVal val="0"/>
                                          </p:val>
                                        </p:tav>
                                        <p:tav tm="100000">
                                          <p:val>
                                            <p:strVal val="#ppt_h"/>
                                          </p:val>
                                        </p:tav>
                                      </p:tavLst>
                                    </p:anim>
                                    <p:animEffect transition="in" filter="fade">
                                      <p:cBhvr>
                                        <p:cTn id="68" dur="500"/>
                                        <p:tgtEl>
                                          <p:spTgt spid="78"/>
                                        </p:tgtEl>
                                      </p:cBhvr>
                                    </p:animEffect>
                                  </p:childTnLst>
                                </p:cTn>
                              </p:par>
                              <p:par>
                                <p:cTn id="69" presetID="53" presetClass="entr" presetSubtype="16" fill="hold" nodeType="withEffect">
                                  <p:stCondLst>
                                    <p:cond delay="0"/>
                                  </p:stCondLst>
                                  <p:childTnLst>
                                    <p:set>
                                      <p:cBhvr>
                                        <p:cTn id="70" dur="1" fill="hold">
                                          <p:stCondLst>
                                            <p:cond delay="0"/>
                                          </p:stCondLst>
                                        </p:cTn>
                                        <p:tgtEl>
                                          <p:spTgt spid="86"/>
                                        </p:tgtEl>
                                        <p:attrNameLst>
                                          <p:attrName>style.visibility</p:attrName>
                                        </p:attrNameLst>
                                      </p:cBhvr>
                                      <p:to>
                                        <p:strVal val="visible"/>
                                      </p:to>
                                    </p:set>
                                    <p:anim calcmode="lin" valueType="num">
                                      <p:cBhvr>
                                        <p:cTn id="71" dur="500" fill="hold"/>
                                        <p:tgtEl>
                                          <p:spTgt spid="86"/>
                                        </p:tgtEl>
                                        <p:attrNameLst>
                                          <p:attrName>ppt_w</p:attrName>
                                        </p:attrNameLst>
                                      </p:cBhvr>
                                      <p:tavLst>
                                        <p:tav tm="0">
                                          <p:val>
                                            <p:fltVal val="0"/>
                                          </p:val>
                                        </p:tav>
                                        <p:tav tm="100000">
                                          <p:val>
                                            <p:strVal val="#ppt_w"/>
                                          </p:val>
                                        </p:tav>
                                      </p:tavLst>
                                    </p:anim>
                                    <p:anim calcmode="lin" valueType="num">
                                      <p:cBhvr>
                                        <p:cTn id="72" dur="500" fill="hold"/>
                                        <p:tgtEl>
                                          <p:spTgt spid="86"/>
                                        </p:tgtEl>
                                        <p:attrNameLst>
                                          <p:attrName>ppt_h</p:attrName>
                                        </p:attrNameLst>
                                      </p:cBhvr>
                                      <p:tavLst>
                                        <p:tav tm="0">
                                          <p:val>
                                            <p:fltVal val="0"/>
                                          </p:val>
                                        </p:tav>
                                        <p:tav tm="100000">
                                          <p:val>
                                            <p:strVal val="#ppt_h"/>
                                          </p:val>
                                        </p:tav>
                                      </p:tavLst>
                                    </p:anim>
                                    <p:animEffect transition="in" filter="fade">
                                      <p:cBhvr>
                                        <p:cTn id="73" dur="500"/>
                                        <p:tgtEl>
                                          <p:spTgt spid="86"/>
                                        </p:tgtEl>
                                      </p:cBhvr>
                                    </p:animEffect>
                                  </p:childTnLst>
                                </p:cTn>
                              </p:par>
                            </p:childTnLst>
                          </p:cTn>
                        </p:par>
                        <p:par>
                          <p:cTn id="74" fill="hold">
                            <p:stCondLst>
                              <p:cond delay="4500"/>
                            </p:stCondLst>
                            <p:childTnLst>
                              <p:par>
                                <p:cTn id="75" presetID="22" presetClass="entr" presetSubtype="2" fill="hold" grpId="0" nodeType="afterEffect">
                                  <p:stCondLst>
                                    <p:cond delay="0"/>
                                  </p:stCondLst>
                                  <p:childTnLst>
                                    <p:set>
                                      <p:cBhvr>
                                        <p:cTn id="76" dur="1" fill="hold">
                                          <p:stCondLst>
                                            <p:cond delay="0"/>
                                          </p:stCondLst>
                                        </p:cTn>
                                        <p:tgtEl>
                                          <p:spTgt spid="102"/>
                                        </p:tgtEl>
                                        <p:attrNameLst>
                                          <p:attrName>style.visibility</p:attrName>
                                        </p:attrNameLst>
                                      </p:cBhvr>
                                      <p:to>
                                        <p:strVal val="visible"/>
                                      </p:to>
                                    </p:set>
                                    <p:animEffect transition="in" filter="wipe(right)">
                                      <p:cBhvr>
                                        <p:cTn id="77" dur="500"/>
                                        <p:tgtEl>
                                          <p:spTgt spid="102"/>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100"/>
                                        </p:tgtEl>
                                        <p:attrNameLst>
                                          <p:attrName>style.visibility</p:attrName>
                                        </p:attrNameLst>
                                      </p:cBhvr>
                                      <p:to>
                                        <p:strVal val="visible"/>
                                      </p:to>
                                    </p:set>
                                    <p:animEffect transition="in" filter="wipe(left)">
                                      <p:cBhvr>
                                        <p:cTn id="80" dur="500"/>
                                        <p:tgtEl>
                                          <p:spTgt spid="100"/>
                                        </p:tgtEl>
                                      </p:cBhvr>
                                    </p:animEffect>
                                  </p:childTnLst>
                                </p:cTn>
                              </p:par>
                            </p:childTnLst>
                          </p:cTn>
                        </p:par>
                        <p:par>
                          <p:cTn id="81" fill="hold">
                            <p:stCondLst>
                              <p:cond delay="5000"/>
                            </p:stCondLst>
                            <p:childTnLst>
                              <p:par>
                                <p:cTn id="82" presetID="10" presetClass="entr" presetSubtype="0" fill="hold" grpId="0" nodeType="afterEffect">
                                  <p:stCondLst>
                                    <p:cond delay="0"/>
                                  </p:stCondLst>
                                  <p:childTnLst>
                                    <p:set>
                                      <p:cBhvr>
                                        <p:cTn id="83" dur="1" fill="hold">
                                          <p:stCondLst>
                                            <p:cond delay="0"/>
                                          </p:stCondLst>
                                        </p:cTn>
                                        <p:tgtEl>
                                          <p:spTgt spid="101"/>
                                        </p:tgtEl>
                                        <p:attrNameLst>
                                          <p:attrName>style.visibility</p:attrName>
                                        </p:attrNameLst>
                                      </p:cBhvr>
                                      <p:to>
                                        <p:strVal val="visible"/>
                                      </p:to>
                                    </p:set>
                                    <p:animEffect transition="in" filter="fade">
                                      <p:cBhvr>
                                        <p:cTn id="84" dur="500"/>
                                        <p:tgtEl>
                                          <p:spTgt spid="101"/>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9"/>
                                        </p:tgtEl>
                                        <p:attrNameLst>
                                          <p:attrName>style.visibility</p:attrName>
                                        </p:attrNameLst>
                                      </p:cBhvr>
                                      <p:to>
                                        <p:strVal val="visible"/>
                                      </p:to>
                                    </p:set>
                                    <p:animEffect transition="in" filter="fade">
                                      <p:cBhvr>
                                        <p:cTn id="87" dur="500"/>
                                        <p:tgtEl>
                                          <p:spTgt spid="99"/>
                                        </p:tgtEl>
                                      </p:cBhvr>
                                    </p:animEffect>
                                  </p:childTnLst>
                                </p:cTn>
                              </p:par>
                            </p:childTnLst>
                          </p:cTn>
                        </p:par>
                        <p:par>
                          <p:cTn id="88" fill="hold">
                            <p:stCondLst>
                              <p:cond delay="5500"/>
                            </p:stCondLst>
                            <p:childTnLst>
                              <p:par>
                                <p:cTn id="89" presetID="22" presetClass="entr" presetSubtype="1" fill="hold" grpId="0"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wipe(up)">
                                      <p:cBhvr>
                                        <p:cTn id="9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8" grpId="0"/>
      <p:bldP spid="49" grpId="0"/>
      <p:bldP spid="50" grpId="0"/>
      <p:bldP spid="51" grpId="0"/>
      <p:bldP spid="52" grpId="0"/>
      <p:bldP spid="57" grpId="0"/>
      <p:bldP spid="58" grpId="0"/>
      <p:bldP spid="59" grpId="0"/>
      <p:bldP spid="60" grpId="0"/>
      <p:bldP spid="99" grpId="0"/>
      <p:bldP spid="100" grpId="0"/>
      <p:bldP spid="101" grpId="0"/>
      <p:bldP spid="102" grpId="0"/>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p:cNvSpPr/>
          <p:nvPr/>
        </p:nvSpPr>
        <p:spPr>
          <a:xfrm>
            <a:off x="0"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876274"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9747676"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315729" y="4419600"/>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431950" y="4416011"/>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18337" y="325124"/>
            <a:ext cx="10573563" cy="595222"/>
          </a:xfrm>
        </p:spPr>
        <p:txBody>
          <a:bodyPr/>
          <a:lstStyle/>
          <a:p>
            <a:pPr algn="ctr"/>
            <a:r>
              <a:rPr lang="en-US" dirty="0"/>
              <a:t>Portfolio</a:t>
            </a:r>
          </a:p>
        </p:txBody>
      </p:sp>
      <p:sp>
        <p:nvSpPr>
          <p:cNvPr id="29" name="Rectangle 28"/>
          <p:cNvSpPr/>
          <p:nvPr/>
        </p:nvSpPr>
        <p:spPr>
          <a:xfrm>
            <a:off x="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1</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p:txBody>
      </p:sp>
      <p:sp>
        <p:nvSpPr>
          <p:cNvPr id="33" name="Rectangle 32"/>
          <p:cNvSpPr/>
          <p:nvPr/>
        </p:nvSpPr>
        <p:spPr>
          <a:xfrm>
            <a:off x="2438400" y="1979717"/>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2</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p:txBody>
      </p:sp>
      <p:sp>
        <p:nvSpPr>
          <p:cNvPr id="34" name="Rectangle 33"/>
          <p:cNvSpPr/>
          <p:nvPr/>
        </p:nvSpPr>
        <p:spPr>
          <a:xfrm>
            <a:off x="487680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3</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35" name="Rectangle 34"/>
          <p:cNvSpPr/>
          <p:nvPr/>
        </p:nvSpPr>
        <p:spPr>
          <a:xfrm>
            <a:off x="7315200" y="19790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4</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36" name="Rectangle 35"/>
          <p:cNvSpPr/>
          <p:nvPr/>
        </p:nvSpPr>
        <p:spPr>
          <a:xfrm>
            <a:off x="975360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5</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15" name="Subtitle 4"/>
          <p:cNvSpPr txBox="1">
            <a:spLocks/>
          </p:cNvSpPr>
          <p:nvPr/>
        </p:nvSpPr>
        <p:spPr>
          <a:xfrm>
            <a:off x="2619227" y="1032452"/>
            <a:ext cx="7128449" cy="644713"/>
          </a:xfrm>
          <a:prstGeom prst="rect">
            <a:avLst/>
          </a:prstGeom>
        </p:spPr>
        <p:txBody>
          <a:bodyPr vert="horz" lIns="91440" tIns="45720" rIns="91440" bIns="45720" rtlCol="0">
            <a:noAutofit/>
          </a:bodyPr>
          <a:lstStyle/>
          <a:p>
            <a:pPr marL="342900" lvl="0" indent="-342900" algn="ctr">
              <a:spcBef>
                <a:spcPct val="20000"/>
              </a:spcBef>
            </a:pPr>
            <a:r>
              <a:rPr lang="ms-MY" sz="1400" dirty="0">
                <a:solidFill>
                  <a:schemeClr val="tx1">
                    <a:lumMod val="65000"/>
                    <a:lumOff val="35000"/>
                  </a:schemeClr>
                </a:solidFill>
              </a:rPr>
              <a:t>Lorem ipsum dolor sit amet, consectetur adipiscing elit. Praesent sodales odio sit amet odio tristique quis tempus odio Lorem ipsum dolor sit amet</a:t>
            </a:r>
            <a:endParaRPr kumimoji="0" lang="en-US" sz="1400" i="0" u="none" strike="noStrike" kern="1200" cap="none" spc="0" normalizeH="0" baseline="0" noProof="0" dirty="0">
              <a:ln>
                <a:noFill/>
              </a:ln>
              <a:solidFill>
                <a:schemeClr val="tx1">
                  <a:lumMod val="65000"/>
                  <a:lumOff val="35000"/>
                </a:schemeClr>
              </a:solidFill>
              <a:effectLst/>
              <a:uLnTx/>
              <a:uFillTx/>
              <a:latin typeface="+mj-lt"/>
            </a:endParaRPr>
          </a:p>
        </p:txBody>
      </p:sp>
    </p:spTree>
    <p:extLst>
      <p:ext uri="{BB962C8B-B14F-4D97-AF65-F5344CB8AC3E}">
        <p14:creationId xmlns:p14="http://schemas.microsoft.com/office/powerpoint/2010/main" val="975111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500"/>
                                        <p:tgtEl>
                                          <p:spTgt spid="17"/>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left)">
                                      <p:cBhvr>
                                        <p:cTn id="23" dur="500"/>
                                        <p:tgtEl>
                                          <p:spTgt spid="18"/>
                                        </p:tgtEl>
                                      </p:cBhvr>
                                    </p:animEffect>
                                  </p:childTnLst>
                                </p:cTn>
                              </p:par>
                            </p:childTnLst>
                          </p:cTn>
                        </p:par>
                        <p:par>
                          <p:cTn id="24" fill="hold">
                            <p:stCondLst>
                              <p:cond delay="1000"/>
                            </p:stCondLst>
                            <p:childTnLst>
                              <p:par>
                                <p:cTn id="25" presetID="22" presetClass="entr" presetSubtype="2"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right)">
                                      <p:cBhvr>
                                        <p:cTn id="27" dur="500"/>
                                        <p:tgtEl>
                                          <p:spTgt spid="29"/>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wipe(right)">
                                      <p:cBhvr>
                                        <p:cTn id="30" dur="500"/>
                                        <p:tgtEl>
                                          <p:spTgt spid="33"/>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right)">
                                      <p:cBhvr>
                                        <p:cTn id="33" dur="500"/>
                                        <p:tgtEl>
                                          <p:spTgt spid="34"/>
                                        </p:tgtEl>
                                      </p:cBhvr>
                                    </p:animEffect>
                                  </p:childTnLst>
                                </p:cTn>
                              </p:par>
                              <p:par>
                                <p:cTn id="34" presetID="22" presetClass="entr" presetSubtype="2"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right)">
                                      <p:cBhvr>
                                        <p:cTn id="36" dur="500"/>
                                        <p:tgtEl>
                                          <p:spTgt spid="35"/>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right)">
                                      <p:cBhvr>
                                        <p:cTn id="3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8" grpId="0" animBg="1"/>
      <p:bldP spid="19" grpId="0" animBg="1"/>
      <p:bldP spid="29" grpId="0" animBg="1"/>
      <p:bldP spid="33" grpId="0" animBg="1"/>
      <p:bldP spid="34" grpId="0" animBg="1"/>
      <p:bldP spid="35" grpId="0" animBg="1"/>
      <p:bldP spid="36" grpId="0" animBg="1"/>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p:cNvCxnSpPr>
            <a:stCxn id="15" idx="4"/>
            <a:endCxn id="38" idx="0"/>
          </p:cNvCxnSpPr>
          <p:nvPr/>
        </p:nvCxnSpPr>
        <p:spPr>
          <a:xfrm>
            <a:off x="6133656" y="4069612"/>
            <a:ext cx="12954" cy="1163380"/>
          </a:xfrm>
          <a:prstGeom prst="line">
            <a:avLst/>
          </a:prstGeom>
          <a:ln w="57150">
            <a:solidFill>
              <a:schemeClr val="bg1">
                <a:alpha val="3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zh-CN" altLang="en-US" dirty="0" smtClean="0"/>
              <a:t>计划</a:t>
            </a:r>
            <a:endParaRPr lang="en-US" dirty="0"/>
          </a:p>
        </p:txBody>
      </p:sp>
      <p:grpSp>
        <p:nvGrpSpPr>
          <p:cNvPr id="37" name="Group 36"/>
          <p:cNvGrpSpPr/>
          <p:nvPr/>
        </p:nvGrpSpPr>
        <p:grpSpPr>
          <a:xfrm>
            <a:off x="5981381" y="1461504"/>
            <a:ext cx="304550" cy="1063927"/>
            <a:chOff x="5981381" y="2069454"/>
            <a:chExt cx="304550" cy="1063927"/>
          </a:xfrm>
          <a:solidFill>
            <a:schemeClr val="bg1"/>
          </a:solidFill>
        </p:grpSpPr>
        <p:cxnSp>
          <p:nvCxnSpPr>
            <p:cNvPr id="3" name="Straight Connector 2"/>
            <p:cNvCxnSpPr/>
            <p:nvPr/>
          </p:nvCxnSpPr>
          <p:spPr>
            <a:xfrm>
              <a:off x="6133656" y="2196500"/>
              <a:ext cx="0" cy="936881"/>
            </a:xfrm>
            <a:prstGeom prst="line">
              <a:avLst/>
            </a:prstGeom>
            <a:grpFill/>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4" name="Isosceles Triangle 3"/>
            <p:cNvSpPr/>
            <p:nvPr/>
          </p:nvSpPr>
          <p:spPr>
            <a:xfrm rot="10800000">
              <a:off x="5981381" y="2069454"/>
              <a:ext cx="304550" cy="179775"/>
            </a:xfrm>
            <a:prstGeom prst="triangle">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sp>
        <p:nvSpPr>
          <p:cNvPr id="5" name="Oval 4"/>
          <p:cNvSpPr/>
          <p:nvPr/>
        </p:nvSpPr>
        <p:spPr>
          <a:xfrm>
            <a:off x="6045765" y="2541380"/>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Extract 6"/>
          <p:cNvSpPr/>
          <p:nvPr/>
        </p:nvSpPr>
        <p:spPr>
          <a:xfrm rot="16200000">
            <a:off x="6642046" y="2501364"/>
            <a:ext cx="255814" cy="255814"/>
          </a:xfrm>
          <a:prstGeom prst="flowChartExtract">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7168896" y="2153782"/>
            <a:ext cx="950976" cy="950976"/>
            <a:chOff x="7168896" y="2761732"/>
            <a:chExt cx="950976" cy="950976"/>
          </a:xfrm>
          <a:solidFill>
            <a:schemeClr val="bg1"/>
          </a:solidFill>
        </p:grpSpPr>
        <p:sp>
          <p:nvSpPr>
            <p:cNvPr id="9" name="Oval 8"/>
            <p:cNvSpPr/>
            <p:nvPr/>
          </p:nvSpPr>
          <p:spPr>
            <a:xfrm>
              <a:off x="7168896" y="2761732"/>
              <a:ext cx="950976" cy="95097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p:cNvSpPr>
              <a:spLocks noEditPoints="1"/>
            </p:cNvSpPr>
            <p:nvPr/>
          </p:nvSpPr>
          <p:spPr bwMode="auto">
            <a:xfrm>
              <a:off x="7318359" y="2976640"/>
              <a:ext cx="522713" cy="521160"/>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id-ID" sz="1350"/>
            </a:p>
          </p:txBody>
        </p:sp>
      </p:grpSp>
      <p:cxnSp>
        <p:nvCxnSpPr>
          <p:cNvPr id="14" name="Straight Connector 13"/>
          <p:cNvCxnSpPr/>
          <p:nvPr/>
        </p:nvCxnSpPr>
        <p:spPr>
          <a:xfrm>
            <a:off x="6133656" y="2732794"/>
            <a:ext cx="0" cy="1158104"/>
          </a:xfrm>
          <a:prstGeom prst="line">
            <a:avLst/>
          </a:prstGeom>
          <a:ln w="57150">
            <a:solidFill>
              <a:schemeClr val="bg1">
                <a:alpha val="4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6045765" y="3893830"/>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Extract 17"/>
          <p:cNvSpPr/>
          <p:nvPr/>
        </p:nvSpPr>
        <p:spPr>
          <a:xfrm rot="5400000">
            <a:off x="5369453" y="3866514"/>
            <a:ext cx="255814" cy="255814"/>
          </a:xfrm>
          <a:prstGeom prst="flowChartExtract">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p:cNvGrpSpPr/>
          <p:nvPr/>
        </p:nvGrpSpPr>
        <p:grpSpPr>
          <a:xfrm>
            <a:off x="4146130" y="3516386"/>
            <a:ext cx="950976" cy="950976"/>
            <a:chOff x="4146130" y="4124336"/>
            <a:chExt cx="950976" cy="950976"/>
          </a:xfrm>
          <a:solidFill>
            <a:schemeClr val="bg1"/>
          </a:solidFill>
        </p:grpSpPr>
        <p:sp>
          <p:nvSpPr>
            <p:cNvPr id="22" name="Oval 21"/>
            <p:cNvSpPr/>
            <p:nvPr/>
          </p:nvSpPr>
          <p:spPr>
            <a:xfrm>
              <a:off x="4146130" y="4124336"/>
              <a:ext cx="950976" cy="95097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p:cNvGrpSpPr/>
            <p:nvPr/>
          </p:nvGrpSpPr>
          <p:grpSpPr>
            <a:xfrm>
              <a:off x="4352677" y="4331086"/>
              <a:ext cx="537882" cy="537475"/>
              <a:chOff x="9525" y="-1587"/>
              <a:chExt cx="2097088" cy="2095500"/>
            </a:xfrm>
            <a:grpFill/>
          </p:grpSpPr>
          <p:sp>
            <p:nvSpPr>
              <p:cNvPr id="25" name="Freeform 5"/>
              <p:cNvSpPr>
                <a:spLocks noEditPoints="1"/>
              </p:cNvSpPr>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solidFill>
                <a:schemeClr val="bg1"/>
              </a:solidFill>
              <a:ln>
                <a:solidFill>
                  <a:schemeClr val="bg1"/>
                </a:solidFill>
              </a:ln>
              <a:extLst/>
            </p:spPr>
            <p:txBody>
              <a:bodyPr vert="horz" wrap="square" lIns="68580" tIns="34290" rIns="68580" bIns="34290" numCol="1" anchor="t" anchorCtr="0" compatLnSpc="1">
                <a:prstTxWarp prst="textNoShape">
                  <a:avLst/>
                </a:prstTxWarp>
              </a:bodyPr>
              <a:lstStyle/>
              <a:p>
                <a:endParaRPr lang="id-ID" sz="1350"/>
              </a:p>
            </p:txBody>
          </p:sp>
          <p:sp>
            <p:nvSpPr>
              <p:cNvPr id="26" name="Freeform 6"/>
              <p:cNvSpPr>
                <a:spLocks noEditPoints="1"/>
              </p:cNvSpPr>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solidFill>
                <a:schemeClr val="bg1"/>
              </a:solidFill>
              <a:ln>
                <a:solidFill>
                  <a:schemeClr val="bg1"/>
                </a:solidFill>
              </a:ln>
              <a:extLst/>
            </p:spPr>
            <p:txBody>
              <a:bodyPr vert="horz" wrap="square" lIns="68580" tIns="34290" rIns="68580" bIns="34290" numCol="1" anchor="t" anchorCtr="0" compatLnSpc="1">
                <a:prstTxWarp prst="textNoShape">
                  <a:avLst/>
                </a:prstTxWarp>
              </a:bodyPr>
              <a:lstStyle/>
              <a:p>
                <a:endParaRPr lang="id-ID" sz="1350"/>
              </a:p>
            </p:txBody>
          </p:sp>
          <p:sp>
            <p:nvSpPr>
              <p:cNvPr id="27" name="Freeform 7"/>
              <p:cNvSpPr>
                <a:spLocks noEditPoints="1"/>
              </p:cNvSpPr>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solidFill>
                <a:schemeClr val="bg1"/>
              </a:solidFill>
              <a:ln>
                <a:solidFill>
                  <a:schemeClr val="bg1"/>
                </a:solidFill>
              </a:ln>
              <a:extLst/>
            </p:spPr>
            <p:txBody>
              <a:bodyPr vert="horz" wrap="square" lIns="68580" tIns="34290" rIns="68580" bIns="34290" numCol="1" anchor="t" anchorCtr="0" compatLnSpc="1">
                <a:prstTxWarp prst="textNoShape">
                  <a:avLst/>
                </a:prstTxWarp>
              </a:bodyPr>
              <a:lstStyle/>
              <a:p>
                <a:endParaRPr lang="id-ID" sz="1350"/>
              </a:p>
            </p:txBody>
          </p:sp>
        </p:grpSp>
      </p:grpSp>
      <p:sp>
        <p:nvSpPr>
          <p:cNvPr id="30" name="Rectangle 29"/>
          <p:cNvSpPr/>
          <p:nvPr/>
        </p:nvSpPr>
        <p:spPr>
          <a:xfrm>
            <a:off x="8390908" y="2084010"/>
            <a:ext cx="765654" cy="461665"/>
          </a:xfrm>
          <a:prstGeom prst="rect">
            <a:avLst/>
          </a:prstGeom>
        </p:spPr>
        <p:txBody>
          <a:bodyPr wrap="none">
            <a:spAutoFit/>
          </a:bodyPr>
          <a:lstStyle/>
          <a:p>
            <a:r>
              <a:rPr lang="en-US" altLang="zh-CN" sz="2400" dirty="0" smtClean="0">
                <a:solidFill>
                  <a:schemeClr val="bg1">
                    <a:lumMod val="95000"/>
                  </a:schemeClr>
                </a:solidFill>
              </a:rPr>
              <a:t>Now</a:t>
            </a:r>
          </a:p>
        </p:txBody>
      </p:sp>
      <p:sp>
        <p:nvSpPr>
          <p:cNvPr id="31" name="Rectangle 30"/>
          <p:cNvSpPr/>
          <p:nvPr/>
        </p:nvSpPr>
        <p:spPr>
          <a:xfrm>
            <a:off x="8377375" y="2556292"/>
            <a:ext cx="3048902" cy="276999"/>
          </a:xfrm>
          <a:prstGeom prst="rect">
            <a:avLst/>
          </a:prstGeom>
        </p:spPr>
        <p:txBody>
          <a:bodyPr wrap="square">
            <a:spAutoFit/>
          </a:bodyPr>
          <a:lstStyle/>
          <a:p>
            <a:r>
              <a:rPr lang="zh-CN" altLang="en-US" sz="1200" dirty="0" smtClean="0">
                <a:solidFill>
                  <a:schemeClr val="bg1">
                    <a:lumMod val="95000"/>
                  </a:schemeClr>
                </a:solidFill>
              </a:rPr>
              <a:t>区块链技术平台</a:t>
            </a:r>
            <a:endParaRPr lang="en-US" altLang="zh-CN" sz="1200" dirty="0" smtClean="0">
              <a:solidFill>
                <a:schemeClr val="bg1">
                  <a:lumMod val="95000"/>
                </a:schemeClr>
              </a:solidFill>
            </a:endParaRPr>
          </a:p>
        </p:txBody>
      </p:sp>
      <p:sp>
        <p:nvSpPr>
          <p:cNvPr id="32" name="Rectangle 31"/>
          <p:cNvSpPr/>
          <p:nvPr/>
        </p:nvSpPr>
        <p:spPr>
          <a:xfrm>
            <a:off x="866247" y="3597770"/>
            <a:ext cx="3007536" cy="461665"/>
          </a:xfrm>
          <a:prstGeom prst="rect">
            <a:avLst/>
          </a:prstGeom>
        </p:spPr>
        <p:txBody>
          <a:bodyPr wrap="square">
            <a:spAutoFit/>
          </a:bodyPr>
          <a:lstStyle/>
          <a:p>
            <a:pPr algn="r"/>
            <a:r>
              <a:rPr lang="en-US" altLang="zh-CN" sz="2400" dirty="0" smtClean="0">
                <a:solidFill>
                  <a:schemeClr val="bg1">
                    <a:lumMod val="95000"/>
                  </a:schemeClr>
                </a:solidFill>
              </a:rPr>
              <a:t>Future</a:t>
            </a:r>
            <a:endParaRPr lang="ms-MY" sz="2400" dirty="0">
              <a:solidFill>
                <a:schemeClr val="bg1">
                  <a:lumMod val="95000"/>
                </a:schemeClr>
              </a:solidFill>
            </a:endParaRPr>
          </a:p>
        </p:txBody>
      </p:sp>
      <p:sp>
        <p:nvSpPr>
          <p:cNvPr id="33" name="Rectangle 32"/>
          <p:cNvSpPr/>
          <p:nvPr/>
        </p:nvSpPr>
        <p:spPr>
          <a:xfrm>
            <a:off x="852714" y="4056542"/>
            <a:ext cx="3048902" cy="276999"/>
          </a:xfrm>
          <a:prstGeom prst="rect">
            <a:avLst/>
          </a:prstGeom>
        </p:spPr>
        <p:txBody>
          <a:bodyPr wrap="square">
            <a:spAutoFit/>
          </a:bodyPr>
          <a:lstStyle/>
          <a:p>
            <a:pPr algn="r"/>
            <a:r>
              <a:rPr lang="zh-CN" altLang="en-US" sz="1200" dirty="0" smtClean="0">
                <a:solidFill>
                  <a:schemeClr val="bg1">
                    <a:lumMod val="95000"/>
                  </a:schemeClr>
                </a:solidFill>
              </a:rPr>
              <a:t>应用生态</a:t>
            </a:r>
            <a:endParaRPr lang="en-US" altLang="zh-CN" sz="1200" dirty="0" smtClean="0">
              <a:solidFill>
                <a:schemeClr val="bg1">
                  <a:lumMod val="95000"/>
                </a:schemeClr>
              </a:solidFill>
            </a:endParaRPr>
          </a:p>
        </p:txBody>
      </p:sp>
      <p:sp>
        <p:nvSpPr>
          <p:cNvPr id="36" name="TextBox 35"/>
          <p:cNvSpPr txBox="1"/>
          <p:nvPr/>
        </p:nvSpPr>
        <p:spPr>
          <a:xfrm>
            <a:off x="5593700" y="705681"/>
            <a:ext cx="1079912" cy="646331"/>
          </a:xfrm>
          <a:prstGeom prst="rect">
            <a:avLst/>
          </a:prstGeom>
          <a:noFill/>
          <a:ln>
            <a:noFill/>
          </a:ln>
        </p:spPr>
        <p:txBody>
          <a:bodyPr wrap="none" rtlCol="0">
            <a:spAutoFit/>
          </a:bodyPr>
          <a:lstStyle/>
          <a:p>
            <a:pPr algn="ctr"/>
            <a:r>
              <a:rPr lang="en-US" sz="3600" dirty="0">
                <a:solidFill>
                  <a:schemeClr val="bg1">
                    <a:lumMod val="95000"/>
                  </a:schemeClr>
                </a:solidFill>
              </a:rPr>
              <a:t>Start</a:t>
            </a:r>
          </a:p>
        </p:txBody>
      </p:sp>
      <p:pic>
        <p:nvPicPr>
          <p:cNvPr id="29" name="图片 28"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8" name="Oval 39"/>
          <p:cNvSpPr/>
          <p:nvPr/>
        </p:nvSpPr>
        <p:spPr>
          <a:xfrm>
            <a:off x="5855887" y="5232992"/>
            <a:ext cx="581446" cy="58144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41"/>
          <p:cNvSpPr/>
          <p:nvPr/>
        </p:nvSpPr>
        <p:spPr>
          <a:xfrm>
            <a:off x="6011716" y="5389077"/>
            <a:ext cx="269275" cy="269275"/>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4"/>
          <p:cNvSpPr txBox="1"/>
          <p:nvPr/>
        </p:nvSpPr>
        <p:spPr>
          <a:xfrm>
            <a:off x="5509802" y="5927959"/>
            <a:ext cx="1273105" cy="646331"/>
          </a:xfrm>
          <a:prstGeom prst="rect">
            <a:avLst/>
          </a:prstGeom>
          <a:noFill/>
        </p:spPr>
        <p:txBody>
          <a:bodyPr wrap="none" rtlCol="0">
            <a:spAutoFit/>
          </a:bodyPr>
          <a:lstStyle/>
          <a:p>
            <a:r>
              <a:rPr lang="en-US" sz="3600" dirty="0">
                <a:solidFill>
                  <a:schemeClr val="bg1">
                    <a:lumMod val="95000"/>
                  </a:schemeClr>
                </a:solidFill>
              </a:rPr>
              <a:t>Finish</a:t>
            </a:r>
          </a:p>
        </p:txBody>
      </p:sp>
    </p:spTree>
    <p:extLst>
      <p:ext uri="{BB962C8B-B14F-4D97-AF65-F5344CB8AC3E}">
        <p14:creationId xmlns:p14="http://schemas.microsoft.com/office/powerpoint/2010/main" val="106431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up)">
                                      <p:cBhvr>
                                        <p:cTn id="12" dur="500"/>
                                        <p:tgtEl>
                                          <p:spTgt spid="37"/>
                                        </p:tgtEl>
                                      </p:cBhvr>
                                    </p:animEffect>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1+#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53" presetClass="entr" presetSubtype="16" fill="hold" nodeType="afterEffect">
                                  <p:stCondLst>
                                    <p:cond delay="0"/>
                                  </p:stCondLst>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ppt_w</p:attrName>
                                        </p:attrNameLst>
                                      </p:cBhvr>
                                      <p:tavLst>
                                        <p:tav tm="0">
                                          <p:val>
                                            <p:fltVal val="0"/>
                                          </p:val>
                                        </p:tav>
                                        <p:tav tm="100000">
                                          <p:val>
                                            <p:strVal val="#ppt_w"/>
                                          </p:val>
                                        </p:tav>
                                      </p:tavLst>
                                    </p:anim>
                                    <p:anim calcmode="lin" valueType="num">
                                      <p:cBhvr>
                                        <p:cTn id="27" dur="500" fill="hold"/>
                                        <p:tgtEl>
                                          <p:spTgt spid="35"/>
                                        </p:tgtEl>
                                        <p:attrNameLst>
                                          <p:attrName>ppt_h</p:attrName>
                                        </p:attrNameLst>
                                      </p:cBhvr>
                                      <p:tavLst>
                                        <p:tav tm="0">
                                          <p:val>
                                            <p:fltVal val="0"/>
                                          </p:val>
                                        </p:tav>
                                        <p:tav tm="100000">
                                          <p:val>
                                            <p:strVal val="#ppt_h"/>
                                          </p:val>
                                        </p:tav>
                                      </p:tavLst>
                                    </p:anim>
                                    <p:animEffect transition="in" filter="fade">
                                      <p:cBhvr>
                                        <p:cTn id="28" dur="500"/>
                                        <p:tgtEl>
                                          <p:spTgt spid="35"/>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3000"/>
                            </p:stCondLst>
                            <p:childTnLst>
                              <p:par>
                                <p:cTn id="37" presetID="22" presetClass="entr" presetSubtype="1"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up)">
                                      <p:cBhvr>
                                        <p:cTn id="39" dur="500"/>
                                        <p:tgtEl>
                                          <p:spTgt spid="14"/>
                                        </p:tgtEl>
                                      </p:cBhvr>
                                    </p:animEffect>
                                  </p:childTnLst>
                                </p:cTn>
                              </p:par>
                            </p:childTnLst>
                          </p:cTn>
                        </p:par>
                        <p:par>
                          <p:cTn id="40" fill="hold">
                            <p:stCondLst>
                              <p:cond delay="3500"/>
                            </p:stCondLst>
                            <p:childTnLst>
                              <p:par>
                                <p:cTn id="41" presetID="2" presetClass="entr" presetSubtype="4"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childTnLst>
                          </p:cTn>
                        </p:par>
                        <p:par>
                          <p:cTn id="45" fill="hold">
                            <p:stCondLst>
                              <p:cond delay="4000"/>
                            </p:stCondLst>
                            <p:childTnLst>
                              <p:par>
                                <p:cTn id="46" presetID="2" presetClass="entr" presetSubtype="8"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0-#ppt_w/2"/>
                                          </p:val>
                                        </p:tav>
                                        <p:tav tm="100000">
                                          <p:val>
                                            <p:strVal val="#ppt_x"/>
                                          </p:val>
                                        </p:tav>
                                      </p:tavLst>
                                    </p:anim>
                                    <p:anim calcmode="lin" valueType="num">
                                      <p:cBhvr additive="base">
                                        <p:cTn id="49" dur="500" fill="hold"/>
                                        <p:tgtEl>
                                          <p:spTgt spid="18"/>
                                        </p:tgtEl>
                                        <p:attrNameLst>
                                          <p:attrName>ppt_y</p:attrName>
                                        </p:attrNameLst>
                                      </p:cBhvr>
                                      <p:tavLst>
                                        <p:tav tm="0">
                                          <p:val>
                                            <p:strVal val="#ppt_y"/>
                                          </p:val>
                                        </p:tav>
                                        <p:tav tm="100000">
                                          <p:val>
                                            <p:strVal val="#ppt_y"/>
                                          </p:val>
                                        </p:tav>
                                      </p:tavLst>
                                    </p:anim>
                                  </p:childTnLst>
                                </p:cTn>
                              </p:par>
                            </p:childTnLst>
                          </p:cTn>
                        </p:par>
                        <p:par>
                          <p:cTn id="50" fill="hold">
                            <p:stCondLst>
                              <p:cond delay="4500"/>
                            </p:stCondLst>
                            <p:childTnLst>
                              <p:par>
                                <p:cTn id="51" presetID="53" presetClass="entr" presetSubtype="16" fill="hold" nodeType="after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p:cTn id="53" dur="500" fill="hold"/>
                                        <p:tgtEl>
                                          <p:spTgt spid="34"/>
                                        </p:tgtEl>
                                        <p:attrNameLst>
                                          <p:attrName>ppt_w</p:attrName>
                                        </p:attrNameLst>
                                      </p:cBhvr>
                                      <p:tavLst>
                                        <p:tav tm="0">
                                          <p:val>
                                            <p:fltVal val="0"/>
                                          </p:val>
                                        </p:tav>
                                        <p:tav tm="100000">
                                          <p:val>
                                            <p:strVal val="#ppt_w"/>
                                          </p:val>
                                        </p:tav>
                                      </p:tavLst>
                                    </p:anim>
                                    <p:anim calcmode="lin" valueType="num">
                                      <p:cBhvr>
                                        <p:cTn id="54" dur="500" fill="hold"/>
                                        <p:tgtEl>
                                          <p:spTgt spid="34"/>
                                        </p:tgtEl>
                                        <p:attrNameLst>
                                          <p:attrName>ppt_h</p:attrName>
                                        </p:attrNameLst>
                                      </p:cBhvr>
                                      <p:tavLst>
                                        <p:tav tm="0">
                                          <p:val>
                                            <p:fltVal val="0"/>
                                          </p:val>
                                        </p:tav>
                                        <p:tav tm="100000">
                                          <p:val>
                                            <p:strVal val="#ppt_h"/>
                                          </p:val>
                                        </p:tav>
                                      </p:tavLst>
                                    </p:anim>
                                    <p:animEffect transition="in" filter="fade">
                                      <p:cBhvr>
                                        <p:cTn id="55" dur="500"/>
                                        <p:tgtEl>
                                          <p:spTgt spid="34"/>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500"/>
                                        <p:tgtEl>
                                          <p:spTgt spid="3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fade">
                                      <p:cBhvr>
                                        <p:cTn id="62" dur="500"/>
                                        <p:tgtEl>
                                          <p:spTgt spid="33"/>
                                        </p:tgtEl>
                                      </p:cBhvr>
                                    </p:animEffect>
                                  </p:childTnLst>
                                </p:cTn>
                              </p:par>
                            </p:childTnLst>
                          </p:cTn>
                        </p:par>
                        <p:par>
                          <p:cTn id="63" fill="hold">
                            <p:stCondLst>
                              <p:cond delay="5500"/>
                            </p:stCondLst>
                            <p:childTnLst>
                              <p:par>
                                <p:cTn id="64" presetID="22" presetClass="entr" presetSubtype="1" fill="hold" nodeType="after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wipe(up)">
                                      <p:cBhvr>
                                        <p:cTn id="66" dur="500"/>
                                        <p:tgtEl>
                                          <p:spTgt spid="28"/>
                                        </p:tgtEl>
                                      </p:cBhvr>
                                    </p:animEffect>
                                  </p:childTnLst>
                                </p:cTn>
                              </p:par>
                            </p:childTnLst>
                          </p:cTn>
                        </p:par>
                        <p:par>
                          <p:cTn id="67" fill="hold">
                            <p:stCondLst>
                              <p:cond delay="6000"/>
                            </p:stCondLst>
                            <p:childTnLst>
                              <p:par>
                                <p:cTn id="68" presetID="16" presetClass="entr" presetSubtype="42" fill="hold" grpId="0" nodeType="after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barn(outHorizontal)">
                                      <p:cBhvr>
                                        <p:cTn id="70" dur="500"/>
                                        <p:tgtEl>
                                          <p:spTgt spid="39"/>
                                        </p:tgtEl>
                                      </p:cBhvr>
                                    </p:animEffect>
                                  </p:childTnLst>
                                </p:cTn>
                              </p:par>
                            </p:childTnLst>
                          </p:cTn>
                        </p:par>
                        <p:par>
                          <p:cTn id="71" fill="hold">
                            <p:stCondLst>
                              <p:cond delay="6500"/>
                            </p:stCondLst>
                            <p:childTnLst>
                              <p:par>
                                <p:cTn id="72" presetID="16" presetClass="entr" presetSubtype="26" fill="hold" grpId="0" nodeType="after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barn(inHorizontal)">
                                      <p:cBhvr>
                                        <p:cTn id="74" dur="500"/>
                                        <p:tgtEl>
                                          <p:spTgt spid="38"/>
                                        </p:tgtEl>
                                      </p:cBhvr>
                                    </p:animEffect>
                                  </p:childTnLst>
                                </p:cTn>
                              </p:par>
                            </p:childTnLst>
                          </p:cTn>
                        </p:par>
                        <p:par>
                          <p:cTn id="75" fill="hold">
                            <p:stCondLst>
                              <p:cond delay="7000"/>
                            </p:stCondLst>
                            <p:childTnLst>
                              <p:par>
                                <p:cTn id="76" presetID="16" presetClass="entr" presetSubtype="37" fill="hold" grpId="0" nodeType="afterEffect">
                                  <p:stCondLst>
                                    <p:cond delay="0"/>
                                  </p:stCondLst>
                                  <p:childTnLst>
                                    <p:set>
                                      <p:cBhvr>
                                        <p:cTn id="77" dur="1" fill="hold">
                                          <p:stCondLst>
                                            <p:cond delay="0"/>
                                          </p:stCondLst>
                                        </p:cTn>
                                        <p:tgtEl>
                                          <p:spTgt spid="41"/>
                                        </p:tgtEl>
                                        <p:attrNameLst>
                                          <p:attrName>style.visibility</p:attrName>
                                        </p:attrNameLst>
                                      </p:cBhvr>
                                      <p:to>
                                        <p:strVal val="visible"/>
                                      </p:to>
                                    </p:set>
                                    <p:animEffect transition="in" filter="barn(outVertical)">
                                      <p:cBhvr>
                                        <p:cTn id="7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5" grpId="0" animBg="1"/>
      <p:bldP spid="18" grpId="0" animBg="1"/>
      <p:bldP spid="30" grpId="0"/>
      <p:bldP spid="31" grpId="0"/>
      <p:bldP spid="32" grpId="0"/>
      <p:bldP spid="33" grpId="0"/>
      <p:bldP spid="36" grpId="0"/>
      <p:bldP spid="38" grpId="0" animBg="1"/>
      <p:bldP spid="39" grpId="0" animBg="1"/>
      <p:bldP spid="41" grpId="0"/>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8" name="Rectangle 107"/>
          <p:cNvSpPr/>
          <p:nvPr/>
        </p:nvSpPr>
        <p:spPr>
          <a:xfrm>
            <a:off x="9339288" y="3433"/>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5485151"/>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0" y="54864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TextBox 74"/>
          <p:cNvSpPr txBox="1"/>
          <p:nvPr/>
        </p:nvSpPr>
        <p:spPr>
          <a:xfrm>
            <a:off x="2852711" y="2992579"/>
            <a:ext cx="6486577" cy="646331"/>
          </a:xfrm>
          <a:prstGeom prst="rect">
            <a:avLst/>
          </a:prstGeom>
          <a:noFill/>
        </p:spPr>
        <p:txBody>
          <a:bodyPr wrap="square" rtlCol="0">
            <a:spAutoFit/>
          </a:bodyPr>
          <a:lstStyle>
            <a:defPPr>
              <a:defRPr lang="en-US"/>
            </a:defPPr>
            <a:lvl1pPr algn="ctr">
              <a:defRPr sz="3600">
                <a:solidFill>
                  <a:schemeClr val="bg1"/>
                </a:solidFill>
              </a:defRPr>
            </a:lvl1pPr>
          </a:lstStyle>
          <a:p>
            <a:r>
              <a:rPr lang="zh-CN" altLang="en-US" dirty="0" smtClean="0"/>
              <a:t>谢谢</a:t>
            </a:r>
            <a:endParaRPr lang="en-US" dirty="0"/>
          </a:p>
        </p:txBody>
      </p:sp>
      <p:cxnSp>
        <p:nvCxnSpPr>
          <p:cNvPr id="77" name="Straight Connector 76"/>
          <p:cNvCxnSpPr>
            <a:stCxn id="51" idx="3"/>
          </p:cNvCxnSpPr>
          <p:nvPr/>
        </p:nvCxnSpPr>
        <p:spPr>
          <a:xfrm>
            <a:off x="2852712" y="6170951"/>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685800"/>
            <a:ext cx="0" cy="20574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3" y="687984"/>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0"/>
            <a:ext cx="0" cy="2056151"/>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7" name="Rectangle 106"/>
          <p:cNvSpPr/>
          <p:nvPr/>
        </p:nvSpPr>
        <p:spPr>
          <a:xfrm>
            <a:off x="11829140" y="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5031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7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AutoShape 2"/>
          <p:cNvSpPr>
            <a:spLocks/>
          </p:cNvSpPr>
          <p:nvPr/>
        </p:nvSpPr>
        <p:spPr bwMode="auto">
          <a:xfrm>
            <a:off x="723900" y="548235"/>
            <a:ext cx="3187023" cy="3995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defTabSz="412750" fontAlgn="base" hangingPunct="0">
              <a:spcBef>
                <a:spcPct val="0"/>
              </a:spcBef>
              <a:spcAft>
                <a:spcPct val="0"/>
              </a:spcAft>
            </a:pPr>
            <a:r>
              <a:rPr lang="en-US" sz="3600" b="1" dirty="0">
                <a:solidFill>
                  <a:schemeClr val="bg1"/>
                </a:solidFill>
                <a:latin typeface="+mj-lt"/>
                <a:cs typeface="Open Sans" charset="0"/>
                <a:sym typeface="Open Sans" charset="0"/>
              </a:rPr>
              <a:t>Icon Set</a:t>
            </a:r>
            <a:endParaRPr lang="en-US" sz="3600" dirty="0">
              <a:solidFill>
                <a:schemeClr val="bg1"/>
              </a:solidFill>
              <a:latin typeface="+mj-lt"/>
              <a:sym typeface="Gill Sans" charset="0"/>
            </a:endParaRPr>
          </a:p>
        </p:txBody>
      </p:sp>
      <p:sp>
        <p:nvSpPr>
          <p:cNvPr id="52228" name="AutoShape 4"/>
          <p:cNvSpPr>
            <a:spLocks/>
          </p:cNvSpPr>
          <p:nvPr/>
        </p:nvSpPr>
        <p:spPr bwMode="auto">
          <a:xfrm>
            <a:off x="11006254" y="4917603"/>
            <a:ext cx="449263" cy="4508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3" name="Group 2"/>
          <p:cNvGrpSpPr/>
          <p:nvPr/>
        </p:nvGrpSpPr>
        <p:grpSpPr>
          <a:xfrm>
            <a:off x="10062485" y="4946972"/>
            <a:ext cx="464344" cy="377825"/>
            <a:chOff x="10074275" y="4479132"/>
            <a:chExt cx="464344" cy="377825"/>
          </a:xfrm>
          <a:solidFill>
            <a:schemeClr val="bg1"/>
          </a:solidFill>
        </p:grpSpPr>
        <p:sp>
          <p:nvSpPr>
            <p:cNvPr id="52229"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0"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8" name="Group 7"/>
          <p:cNvGrpSpPr/>
          <p:nvPr/>
        </p:nvGrpSpPr>
        <p:grpSpPr>
          <a:xfrm>
            <a:off x="9133798" y="4903315"/>
            <a:ext cx="464344" cy="465138"/>
            <a:chOff x="9145588" y="4435475"/>
            <a:chExt cx="464344" cy="465138"/>
          </a:xfrm>
          <a:solidFill>
            <a:schemeClr val="bg1"/>
          </a:solidFill>
        </p:grpSpPr>
        <p:sp>
          <p:nvSpPr>
            <p:cNvPr id="5223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40" name="AutoShape 16"/>
          <p:cNvSpPr>
            <a:spLocks/>
          </p:cNvSpPr>
          <p:nvPr/>
        </p:nvSpPr>
        <p:spPr bwMode="auto">
          <a:xfrm>
            <a:off x="8436885" y="5164459"/>
            <a:ext cx="57944" cy="58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1" name="AutoShape 17"/>
          <p:cNvSpPr>
            <a:spLocks/>
          </p:cNvSpPr>
          <p:nvPr/>
        </p:nvSpPr>
        <p:spPr bwMode="auto">
          <a:xfrm>
            <a:off x="8204317" y="4917603"/>
            <a:ext cx="464344" cy="450850"/>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2" name="AutoShape 18"/>
          <p:cNvSpPr>
            <a:spLocks/>
          </p:cNvSpPr>
          <p:nvPr/>
        </p:nvSpPr>
        <p:spPr bwMode="auto">
          <a:xfrm>
            <a:off x="7275629" y="4903315"/>
            <a:ext cx="464344"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3" name="AutoShape 19"/>
          <p:cNvSpPr>
            <a:spLocks/>
          </p:cNvSpPr>
          <p:nvPr/>
        </p:nvSpPr>
        <p:spPr bwMode="auto">
          <a:xfrm>
            <a:off x="73772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4" name="AutoShape 20"/>
          <p:cNvSpPr>
            <a:spLocks/>
          </p:cNvSpPr>
          <p:nvPr/>
        </p:nvSpPr>
        <p:spPr bwMode="auto">
          <a:xfrm>
            <a:off x="73772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5" name="AutoShape 21"/>
          <p:cNvSpPr>
            <a:spLocks/>
          </p:cNvSpPr>
          <p:nvPr/>
        </p:nvSpPr>
        <p:spPr bwMode="auto">
          <a:xfrm>
            <a:off x="73772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6" name="AutoShape 22"/>
          <p:cNvSpPr>
            <a:spLocks/>
          </p:cNvSpPr>
          <p:nvPr/>
        </p:nvSpPr>
        <p:spPr bwMode="auto">
          <a:xfrm>
            <a:off x="74788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7" name="AutoShape 23"/>
          <p:cNvSpPr>
            <a:spLocks/>
          </p:cNvSpPr>
          <p:nvPr/>
        </p:nvSpPr>
        <p:spPr bwMode="auto">
          <a:xfrm>
            <a:off x="74788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8" name="AutoShape 24"/>
          <p:cNvSpPr>
            <a:spLocks/>
          </p:cNvSpPr>
          <p:nvPr/>
        </p:nvSpPr>
        <p:spPr bwMode="auto">
          <a:xfrm>
            <a:off x="74788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9" name="AutoShape 25"/>
          <p:cNvSpPr>
            <a:spLocks/>
          </p:cNvSpPr>
          <p:nvPr/>
        </p:nvSpPr>
        <p:spPr bwMode="auto">
          <a:xfrm>
            <a:off x="75804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0" name="AutoShape 26"/>
          <p:cNvSpPr>
            <a:spLocks/>
          </p:cNvSpPr>
          <p:nvPr/>
        </p:nvSpPr>
        <p:spPr bwMode="auto">
          <a:xfrm>
            <a:off x="75804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1" name="AutoShape 27"/>
          <p:cNvSpPr>
            <a:spLocks/>
          </p:cNvSpPr>
          <p:nvPr/>
        </p:nvSpPr>
        <p:spPr bwMode="auto">
          <a:xfrm>
            <a:off x="75804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2" name="AutoShape 28"/>
          <p:cNvSpPr>
            <a:spLocks/>
          </p:cNvSpPr>
          <p:nvPr/>
        </p:nvSpPr>
        <p:spPr bwMode="auto">
          <a:xfrm>
            <a:off x="6346148" y="4903315"/>
            <a:ext cx="46513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3" name="AutoShape 29"/>
          <p:cNvSpPr>
            <a:spLocks/>
          </p:cNvSpPr>
          <p:nvPr/>
        </p:nvSpPr>
        <p:spPr bwMode="auto">
          <a:xfrm>
            <a:off x="10991173" y="3988915"/>
            <a:ext cx="464344" cy="420688"/>
          </a:xfrm>
          <a:custGeom>
            <a:avLst/>
            <a:gdLst>
              <a:gd name="T0" fmla="+- 0 10736 439"/>
              <a:gd name="T1" fmla="*/ T0 w 20595"/>
              <a:gd name="T2" fmla="+- 0 10869 621"/>
              <a:gd name="T3" fmla="*/ 10869 h 20497"/>
              <a:gd name="T4" fmla="+- 0 10736 439"/>
              <a:gd name="T5" fmla="*/ T4 w 20595"/>
              <a:gd name="T6" fmla="+- 0 10869 621"/>
              <a:gd name="T7" fmla="*/ 10869 h 20497"/>
              <a:gd name="T8" fmla="+- 0 10736 439"/>
              <a:gd name="T9" fmla="*/ T8 w 20595"/>
              <a:gd name="T10" fmla="+- 0 10869 621"/>
              <a:gd name="T11" fmla="*/ 10869 h 20497"/>
              <a:gd name="T12" fmla="+- 0 10736 439"/>
              <a:gd name="T13" fmla="*/ T12 w 20595"/>
              <a:gd name="T14" fmla="+- 0 10869 621"/>
              <a:gd name="T15" fmla="*/ 10869 h 20497"/>
            </a:gdLst>
            <a:ahLst/>
            <a:cxnLst>
              <a:cxn ang="0">
                <a:pos x="T1" y="T3"/>
              </a:cxn>
              <a:cxn ang="0">
                <a:pos x="T5" y="T7"/>
              </a:cxn>
              <a:cxn ang="0">
                <a:pos x="T9" y="T11"/>
              </a:cxn>
              <a:cxn ang="0">
                <a:pos x="T13" y="T15"/>
              </a:cxn>
            </a:cxnLst>
            <a:rect l="0" t="0" r="r" b="b"/>
            <a:pathLst>
              <a:path w="20595" h="20497">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7" name="Group 6"/>
          <p:cNvGrpSpPr/>
          <p:nvPr/>
        </p:nvGrpSpPr>
        <p:grpSpPr>
          <a:xfrm>
            <a:off x="10134717" y="3973834"/>
            <a:ext cx="319881" cy="465138"/>
            <a:chOff x="10146507" y="3505994"/>
            <a:chExt cx="319881" cy="465138"/>
          </a:xfrm>
          <a:solidFill>
            <a:schemeClr val="bg1"/>
          </a:solidFill>
        </p:grpSpPr>
        <p:sp>
          <p:nvSpPr>
            <p:cNvPr id="52254" name="AutoShape 30"/>
            <p:cNvSpPr>
              <a:spLocks/>
            </p:cNvSpPr>
            <p:nvPr/>
          </p:nvSpPr>
          <p:spPr bwMode="auto">
            <a:xfrm>
              <a:off x="10146507" y="3505994"/>
              <a:ext cx="319881" cy="465138"/>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5" name="AutoShape 31"/>
            <p:cNvSpPr>
              <a:spLocks/>
            </p:cNvSpPr>
            <p:nvPr/>
          </p:nvSpPr>
          <p:spPr bwMode="auto">
            <a:xfrm>
              <a:off x="10205244" y="3709194"/>
              <a:ext cx="205581" cy="166688"/>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56" name="AutoShape 32"/>
          <p:cNvSpPr>
            <a:spLocks/>
          </p:cNvSpPr>
          <p:nvPr/>
        </p:nvSpPr>
        <p:spPr bwMode="auto">
          <a:xfrm>
            <a:off x="9133798" y="4003203"/>
            <a:ext cx="464344" cy="406400"/>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4" name="Group 23"/>
          <p:cNvGrpSpPr/>
          <p:nvPr/>
        </p:nvGrpSpPr>
        <p:grpSpPr>
          <a:xfrm>
            <a:off x="8204317" y="3973834"/>
            <a:ext cx="464344" cy="465138"/>
            <a:chOff x="8204317" y="3973834"/>
            <a:chExt cx="464344" cy="465138"/>
          </a:xfrm>
          <a:solidFill>
            <a:schemeClr val="bg1"/>
          </a:solidFill>
        </p:grpSpPr>
        <p:sp>
          <p:nvSpPr>
            <p:cNvPr id="52257" name="AutoShape 33"/>
            <p:cNvSpPr>
              <a:spLocks/>
            </p:cNvSpPr>
            <p:nvPr/>
          </p:nvSpPr>
          <p:spPr bwMode="auto">
            <a:xfrm>
              <a:off x="8204317" y="414845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8" name="AutoShape 34"/>
            <p:cNvSpPr>
              <a:spLocks/>
            </p:cNvSpPr>
            <p:nvPr/>
          </p:nvSpPr>
          <p:spPr bwMode="auto">
            <a:xfrm>
              <a:off x="8320204" y="403257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9" name="AutoShape 35"/>
            <p:cNvSpPr>
              <a:spLocks/>
            </p:cNvSpPr>
            <p:nvPr/>
          </p:nvSpPr>
          <p:spPr bwMode="auto">
            <a:xfrm>
              <a:off x="8494829" y="403257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0" name="AutoShape 36"/>
            <p:cNvSpPr>
              <a:spLocks/>
            </p:cNvSpPr>
            <p:nvPr/>
          </p:nvSpPr>
          <p:spPr bwMode="auto">
            <a:xfrm>
              <a:off x="8421804" y="397383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3" name="Group 22"/>
          <p:cNvGrpSpPr/>
          <p:nvPr/>
        </p:nvGrpSpPr>
        <p:grpSpPr>
          <a:xfrm>
            <a:off x="7275629" y="3973834"/>
            <a:ext cx="464344" cy="465138"/>
            <a:chOff x="7275629" y="3973834"/>
            <a:chExt cx="464344" cy="465138"/>
          </a:xfrm>
          <a:solidFill>
            <a:schemeClr val="bg1"/>
          </a:solidFill>
        </p:grpSpPr>
        <p:sp>
          <p:nvSpPr>
            <p:cNvPr id="52261"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2"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3"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4"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5"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6"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6" name="Group 5"/>
          <p:cNvGrpSpPr/>
          <p:nvPr/>
        </p:nvGrpSpPr>
        <p:grpSpPr>
          <a:xfrm>
            <a:off x="6346148" y="4003203"/>
            <a:ext cx="465138" cy="406400"/>
            <a:chOff x="6357938" y="3535363"/>
            <a:chExt cx="465138" cy="406400"/>
          </a:xfrm>
          <a:solidFill>
            <a:schemeClr val="bg1"/>
          </a:solidFill>
        </p:grpSpPr>
        <p:sp>
          <p:nvSpPr>
            <p:cNvPr id="52267"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8"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9"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70" name="AutoShape 46"/>
          <p:cNvSpPr>
            <a:spLocks/>
          </p:cNvSpPr>
          <p:nvPr/>
        </p:nvSpPr>
        <p:spPr bwMode="auto">
          <a:xfrm>
            <a:off x="10991173" y="3045147"/>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1" name="AutoShape 47"/>
          <p:cNvSpPr>
            <a:spLocks/>
          </p:cNvSpPr>
          <p:nvPr/>
        </p:nvSpPr>
        <p:spPr bwMode="auto">
          <a:xfrm>
            <a:off x="10062485" y="3045147"/>
            <a:ext cx="464344" cy="464344"/>
          </a:xfrm>
          <a:custGeom>
            <a:avLst/>
            <a:gdLst>
              <a:gd name="T0" fmla="+- 0 10853 107"/>
              <a:gd name="T1" fmla="*/ T0 w 21493"/>
              <a:gd name="T2" fmla="*/ 10800 h 21600"/>
              <a:gd name="T3" fmla="+- 0 10853 107"/>
              <a:gd name="T4" fmla="*/ T3 w 21493"/>
              <a:gd name="T5" fmla="*/ 10800 h 21600"/>
              <a:gd name="T6" fmla="+- 0 10853 107"/>
              <a:gd name="T7" fmla="*/ T6 w 21493"/>
              <a:gd name="T8" fmla="*/ 10800 h 21600"/>
              <a:gd name="T9" fmla="+- 0 10853 107"/>
              <a:gd name="T10" fmla="*/ T9 w 21493"/>
              <a:gd name="T11" fmla="*/ 10800 h 21600"/>
            </a:gdLst>
            <a:ahLst/>
            <a:cxnLst>
              <a:cxn ang="0">
                <a:pos x="T1" y="T2"/>
              </a:cxn>
              <a:cxn ang="0">
                <a:pos x="T4" y="T5"/>
              </a:cxn>
              <a:cxn ang="0">
                <a:pos x="T7" y="T8"/>
              </a:cxn>
              <a:cxn ang="0">
                <a:pos x="T10" y="T11"/>
              </a:cxn>
            </a:cxnLst>
            <a:rect l="0" t="0" r="r" b="b"/>
            <a:pathLst>
              <a:path w="21493" h="2160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2" name="AutoShape 48"/>
          <p:cNvSpPr>
            <a:spLocks/>
          </p:cNvSpPr>
          <p:nvPr/>
        </p:nvSpPr>
        <p:spPr bwMode="auto">
          <a:xfrm>
            <a:off x="9162373" y="304514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3" name="AutoShape 49"/>
          <p:cNvSpPr>
            <a:spLocks/>
          </p:cNvSpPr>
          <p:nvPr/>
        </p:nvSpPr>
        <p:spPr bwMode="auto">
          <a:xfrm>
            <a:off x="9481460" y="340789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4" name="AutoShape 50"/>
          <p:cNvSpPr>
            <a:spLocks/>
          </p:cNvSpPr>
          <p:nvPr/>
        </p:nvSpPr>
        <p:spPr bwMode="auto">
          <a:xfrm>
            <a:off x="9481460" y="332057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5" name="AutoShape 51"/>
          <p:cNvSpPr>
            <a:spLocks/>
          </p:cNvSpPr>
          <p:nvPr/>
        </p:nvSpPr>
        <p:spPr bwMode="auto">
          <a:xfrm>
            <a:off x="9481460" y="323326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3" name="Group 12"/>
          <p:cNvGrpSpPr/>
          <p:nvPr/>
        </p:nvGrpSpPr>
        <p:grpSpPr>
          <a:xfrm>
            <a:off x="8204317" y="3045147"/>
            <a:ext cx="464344" cy="464344"/>
            <a:chOff x="8216107" y="2577307"/>
            <a:chExt cx="464344" cy="464344"/>
          </a:xfrm>
          <a:solidFill>
            <a:schemeClr val="bg1"/>
          </a:solidFill>
        </p:grpSpPr>
        <p:sp>
          <p:nvSpPr>
            <p:cNvPr id="52276" name="AutoShape 52"/>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7" name="AutoShape 53"/>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8" name="AutoShape 54"/>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9" name="AutoShape 55"/>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4" name="Group 13"/>
          <p:cNvGrpSpPr/>
          <p:nvPr/>
        </p:nvGrpSpPr>
        <p:grpSpPr>
          <a:xfrm>
            <a:off x="7275629" y="3045147"/>
            <a:ext cx="464344" cy="464344"/>
            <a:chOff x="7275629" y="3045147"/>
            <a:chExt cx="464344" cy="464344"/>
          </a:xfrm>
          <a:solidFill>
            <a:schemeClr val="bg1"/>
          </a:solidFill>
        </p:grpSpPr>
        <p:sp>
          <p:nvSpPr>
            <p:cNvPr id="52280" name="AutoShape 56"/>
            <p:cNvSpPr>
              <a:spLocks/>
            </p:cNvSpPr>
            <p:nvPr/>
          </p:nvSpPr>
          <p:spPr bwMode="auto">
            <a:xfrm>
              <a:off x="7275629" y="304514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1" name="AutoShape 57"/>
            <p:cNvSpPr>
              <a:spLocks/>
            </p:cNvSpPr>
            <p:nvPr/>
          </p:nvSpPr>
          <p:spPr bwMode="auto">
            <a:xfrm>
              <a:off x="7594717" y="304514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2" name="AutoShape 58"/>
            <p:cNvSpPr>
              <a:spLocks/>
            </p:cNvSpPr>
            <p:nvPr/>
          </p:nvSpPr>
          <p:spPr bwMode="auto">
            <a:xfrm>
              <a:off x="7435173" y="304514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83" name="AutoShape 59"/>
          <p:cNvSpPr>
            <a:spLocks/>
          </p:cNvSpPr>
          <p:nvPr/>
        </p:nvSpPr>
        <p:spPr bwMode="auto">
          <a:xfrm>
            <a:off x="6346148" y="3045147"/>
            <a:ext cx="465138" cy="464344"/>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8" name="Group 17"/>
          <p:cNvGrpSpPr/>
          <p:nvPr/>
        </p:nvGrpSpPr>
        <p:grpSpPr>
          <a:xfrm>
            <a:off x="11078485" y="2115665"/>
            <a:ext cx="319088" cy="464344"/>
            <a:chOff x="11078485" y="2115665"/>
            <a:chExt cx="319088" cy="464344"/>
          </a:xfrm>
          <a:solidFill>
            <a:schemeClr val="bg1"/>
          </a:solidFill>
        </p:grpSpPr>
        <p:sp>
          <p:nvSpPr>
            <p:cNvPr id="52284" name="AutoShape 60"/>
            <p:cNvSpPr>
              <a:spLocks/>
            </p:cNvSpPr>
            <p:nvPr/>
          </p:nvSpPr>
          <p:spPr bwMode="auto">
            <a:xfrm>
              <a:off x="11209454" y="2245840"/>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5" name="AutoShape 61"/>
            <p:cNvSpPr>
              <a:spLocks/>
            </p:cNvSpPr>
            <p:nvPr/>
          </p:nvSpPr>
          <p:spPr bwMode="auto">
            <a:xfrm>
              <a:off x="11209454" y="2420465"/>
              <a:ext cx="28575"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6" name="AutoShape 62"/>
            <p:cNvSpPr>
              <a:spLocks/>
            </p:cNvSpPr>
            <p:nvPr/>
          </p:nvSpPr>
          <p:spPr bwMode="auto">
            <a:xfrm>
              <a:off x="11122142" y="2333153"/>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7" name="AutoShape 63"/>
            <p:cNvSpPr>
              <a:spLocks/>
            </p:cNvSpPr>
            <p:nvPr/>
          </p:nvSpPr>
          <p:spPr bwMode="auto">
            <a:xfrm>
              <a:off x="11295973" y="2333153"/>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8" name="AutoShape 64"/>
            <p:cNvSpPr>
              <a:spLocks/>
            </p:cNvSpPr>
            <p:nvPr/>
          </p:nvSpPr>
          <p:spPr bwMode="auto">
            <a:xfrm>
              <a:off x="11150717" y="2391097"/>
              <a:ext cx="29369" cy="29369"/>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9" name="AutoShape 65"/>
            <p:cNvSpPr>
              <a:spLocks/>
            </p:cNvSpPr>
            <p:nvPr/>
          </p:nvSpPr>
          <p:spPr bwMode="auto">
            <a:xfrm>
              <a:off x="11150717" y="2275209"/>
              <a:ext cx="29369" cy="29369"/>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0" name="AutoShape 66"/>
            <p:cNvSpPr>
              <a:spLocks/>
            </p:cNvSpPr>
            <p:nvPr/>
          </p:nvSpPr>
          <p:spPr bwMode="auto">
            <a:xfrm>
              <a:off x="11267398" y="2391097"/>
              <a:ext cx="28575" cy="29369"/>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1" name="AutoShape 67"/>
            <p:cNvSpPr>
              <a:spLocks/>
            </p:cNvSpPr>
            <p:nvPr/>
          </p:nvSpPr>
          <p:spPr bwMode="auto">
            <a:xfrm>
              <a:off x="11078485" y="2115665"/>
              <a:ext cx="31908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2" name="AutoShape 68"/>
            <p:cNvSpPr>
              <a:spLocks/>
            </p:cNvSpPr>
            <p:nvPr/>
          </p:nvSpPr>
          <p:spPr bwMode="auto">
            <a:xfrm>
              <a:off x="11209454" y="2275209"/>
              <a:ext cx="87313" cy="88106"/>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9" name="Group 18"/>
          <p:cNvGrpSpPr/>
          <p:nvPr/>
        </p:nvGrpSpPr>
        <p:grpSpPr>
          <a:xfrm>
            <a:off x="10062485" y="2115665"/>
            <a:ext cx="464344" cy="435769"/>
            <a:chOff x="10062485" y="2115665"/>
            <a:chExt cx="464344" cy="435769"/>
          </a:xfrm>
          <a:solidFill>
            <a:schemeClr val="bg1"/>
          </a:solidFill>
        </p:grpSpPr>
        <p:sp>
          <p:nvSpPr>
            <p:cNvPr id="52293" name="AutoShape 69"/>
            <p:cNvSpPr>
              <a:spLocks/>
            </p:cNvSpPr>
            <p:nvPr/>
          </p:nvSpPr>
          <p:spPr bwMode="auto">
            <a:xfrm>
              <a:off x="10062485" y="211566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4" name="AutoShape 70"/>
            <p:cNvSpPr>
              <a:spLocks/>
            </p:cNvSpPr>
            <p:nvPr/>
          </p:nvSpPr>
          <p:spPr bwMode="auto">
            <a:xfrm>
              <a:off x="10279973" y="220218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5" name="AutoShape 71"/>
            <p:cNvSpPr>
              <a:spLocks/>
            </p:cNvSpPr>
            <p:nvPr/>
          </p:nvSpPr>
          <p:spPr bwMode="auto">
            <a:xfrm>
              <a:off x="10279973" y="224584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6" name="AutoShape 72"/>
            <p:cNvSpPr>
              <a:spLocks/>
            </p:cNvSpPr>
            <p:nvPr/>
          </p:nvSpPr>
          <p:spPr bwMode="auto">
            <a:xfrm>
              <a:off x="10279973" y="228949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7" name="AutoShape 73"/>
            <p:cNvSpPr>
              <a:spLocks/>
            </p:cNvSpPr>
            <p:nvPr/>
          </p:nvSpPr>
          <p:spPr bwMode="auto">
            <a:xfrm>
              <a:off x="10120429" y="237680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8" name="AutoShape 74"/>
            <p:cNvSpPr>
              <a:spLocks/>
            </p:cNvSpPr>
            <p:nvPr/>
          </p:nvSpPr>
          <p:spPr bwMode="auto">
            <a:xfrm>
              <a:off x="10120429" y="242046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9" name="AutoShape 75"/>
            <p:cNvSpPr>
              <a:spLocks/>
            </p:cNvSpPr>
            <p:nvPr/>
          </p:nvSpPr>
          <p:spPr bwMode="auto">
            <a:xfrm>
              <a:off x="10120429" y="246412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0" name="AutoShape 76"/>
            <p:cNvSpPr>
              <a:spLocks/>
            </p:cNvSpPr>
            <p:nvPr/>
          </p:nvSpPr>
          <p:spPr bwMode="auto">
            <a:xfrm>
              <a:off x="10120429" y="233315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1" name="AutoShape 77"/>
            <p:cNvSpPr>
              <a:spLocks/>
            </p:cNvSpPr>
            <p:nvPr/>
          </p:nvSpPr>
          <p:spPr bwMode="auto">
            <a:xfrm>
              <a:off x="10120429" y="218789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6" name="Group 15"/>
          <p:cNvGrpSpPr/>
          <p:nvPr/>
        </p:nvGrpSpPr>
        <p:grpSpPr>
          <a:xfrm>
            <a:off x="9148085" y="2115665"/>
            <a:ext cx="537369" cy="464344"/>
            <a:chOff x="9148085" y="2115665"/>
            <a:chExt cx="434975" cy="464344"/>
          </a:xfrm>
          <a:solidFill>
            <a:schemeClr val="bg1"/>
          </a:solidFill>
        </p:grpSpPr>
        <p:sp>
          <p:nvSpPr>
            <p:cNvPr id="52302" name="AutoShape 78"/>
            <p:cNvSpPr>
              <a:spLocks/>
            </p:cNvSpPr>
            <p:nvPr/>
          </p:nvSpPr>
          <p:spPr bwMode="auto">
            <a:xfrm>
              <a:off x="9148085" y="211566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3" name="AutoShape 79"/>
            <p:cNvSpPr>
              <a:spLocks/>
            </p:cNvSpPr>
            <p:nvPr/>
          </p:nvSpPr>
          <p:spPr bwMode="auto">
            <a:xfrm>
              <a:off x="9206029" y="217360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4" name="AutoShape 80"/>
            <p:cNvSpPr>
              <a:spLocks/>
            </p:cNvSpPr>
            <p:nvPr/>
          </p:nvSpPr>
          <p:spPr bwMode="auto">
            <a:xfrm>
              <a:off x="9379860" y="221726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7" name="Group 16"/>
          <p:cNvGrpSpPr/>
          <p:nvPr/>
        </p:nvGrpSpPr>
        <p:grpSpPr>
          <a:xfrm>
            <a:off x="8204317" y="2115665"/>
            <a:ext cx="464344" cy="464344"/>
            <a:chOff x="8204317" y="2115665"/>
            <a:chExt cx="464344" cy="464344"/>
          </a:xfrm>
          <a:solidFill>
            <a:schemeClr val="bg1"/>
          </a:solidFill>
        </p:grpSpPr>
        <p:sp>
          <p:nvSpPr>
            <p:cNvPr id="52305" name="AutoShape 81"/>
            <p:cNvSpPr>
              <a:spLocks/>
            </p:cNvSpPr>
            <p:nvPr/>
          </p:nvSpPr>
          <p:spPr bwMode="auto">
            <a:xfrm>
              <a:off x="8204317" y="211566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6" name="AutoShape 82"/>
            <p:cNvSpPr>
              <a:spLocks/>
            </p:cNvSpPr>
            <p:nvPr/>
          </p:nvSpPr>
          <p:spPr bwMode="auto">
            <a:xfrm>
              <a:off x="8247973" y="249269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07" name="AutoShape 83"/>
          <p:cNvSpPr>
            <a:spLocks/>
          </p:cNvSpPr>
          <p:nvPr/>
        </p:nvSpPr>
        <p:spPr bwMode="auto">
          <a:xfrm>
            <a:off x="7275629" y="2187897"/>
            <a:ext cx="464344" cy="304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2" name="Group 11"/>
          <p:cNvGrpSpPr/>
          <p:nvPr/>
        </p:nvGrpSpPr>
        <p:grpSpPr>
          <a:xfrm>
            <a:off x="6346148" y="2115665"/>
            <a:ext cx="465138" cy="464344"/>
            <a:chOff x="6357938" y="1647825"/>
            <a:chExt cx="465138" cy="464344"/>
          </a:xfrm>
          <a:solidFill>
            <a:schemeClr val="bg1"/>
          </a:solidFill>
        </p:grpSpPr>
        <p:sp>
          <p:nvSpPr>
            <p:cNvPr id="52308" name="AutoShape 84"/>
            <p:cNvSpPr>
              <a:spLocks/>
            </p:cNvSpPr>
            <p:nvPr/>
          </p:nvSpPr>
          <p:spPr bwMode="auto">
            <a:xfrm>
              <a:off x="6357938" y="1647825"/>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9" name="AutoShape 85"/>
            <p:cNvSpPr>
              <a:spLocks/>
            </p:cNvSpPr>
            <p:nvPr/>
          </p:nvSpPr>
          <p:spPr bwMode="auto">
            <a:xfrm>
              <a:off x="6634163" y="1821657"/>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0" name="AutoShape 86"/>
            <p:cNvSpPr>
              <a:spLocks/>
            </p:cNvSpPr>
            <p:nvPr/>
          </p:nvSpPr>
          <p:spPr bwMode="auto">
            <a:xfrm>
              <a:off x="6634163" y="1778000"/>
              <a:ext cx="130175"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1" name="AutoShape 87"/>
            <p:cNvSpPr>
              <a:spLocks/>
            </p:cNvSpPr>
            <p:nvPr/>
          </p:nvSpPr>
          <p:spPr bwMode="auto">
            <a:xfrm>
              <a:off x="6634163" y="1734344"/>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2" name="AutoShape 88"/>
            <p:cNvSpPr>
              <a:spLocks/>
            </p:cNvSpPr>
            <p:nvPr/>
          </p:nvSpPr>
          <p:spPr bwMode="auto">
            <a:xfrm>
              <a:off x="6474619"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3" name="AutoShape 89"/>
            <p:cNvSpPr>
              <a:spLocks/>
            </p:cNvSpPr>
            <p:nvPr/>
          </p:nvSpPr>
          <p:spPr bwMode="auto">
            <a:xfrm>
              <a:off x="6474619"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4" name="AutoShape 90"/>
            <p:cNvSpPr>
              <a:spLocks/>
            </p:cNvSpPr>
            <p:nvPr/>
          </p:nvSpPr>
          <p:spPr bwMode="auto">
            <a:xfrm>
              <a:off x="6474619"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5" name="AutoShape 91"/>
            <p:cNvSpPr>
              <a:spLocks/>
            </p:cNvSpPr>
            <p:nvPr/>
          </p:nvSpPr>
          <p:spPr bwMode="auto">
            <a:xfrm>
              <a:off x="6634163"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6" name="AutoShape 92"/>
            <p:cNvSpPr>
              <a:spLocks/>
            </p:cNvSpPr>
            <p:nvPr/>
          </p:nvSpPr>
          <p:spPr bwMode="auto">
            <a:xfrm>
              <a:off x="6634163"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7" name="AutoShape 93"/>
            <p:cNvSpPr>
              <a:spLocks/>
            </p:cNvSpPr>
            <p:nvPr/>
          </p:nvSpPr>
          <p:spPr bwMode="auto">
            <a:xfrm>
              <a:off x="6634163"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8" name="AutoShape 94"/>
            <p:cNvSpPr>
              <a:spLocks/>
            </p:cNvSpPr>
            <p:nvPr/>
          </p:nvSpPr>
          <p:spPr bwMode="auto">
            <a:xfrm>
              <a:off x="6474619" y="1865313"/>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9" name="AutoShape 95"/>
            <p:cNvSpPr>
              <a:spLocks/>
            </p:cNvSpPr>
            <p:nvPr/>
          </p:nvSpPr>
          <p:spPr bwMode="auto">
            <a:xfrm>
              <a:off x="6474619" y="1908969"/>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0" name="AutoShape 96"/>
            <p:cNvSpPr>
              <a:spLocks/>
            </p:cNvSpPr>
            <p:nvPr/>
          </p:nvSpPr>
          <p:spPr bwMode="auto">
            <a:xfrm>
              <a:off x="6474619" y="1705769"/>
              <a:ext cx="130175" cy="130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6" name="Group 25"/>
          <p:cNvGrpSpPr/>
          <p:nvPr/>
        </p:nvGrpSpPr>
        <p:grpSpPr>
          <a:xfrm>
            <a:off x="5429367" y="4908078"/>
            <a:ext cx="319088" cy="465138"/>
            <a:chOff x="5429367" y="4908078"/>
            <a:chExt cx="319088" cy="465138"/>
          </a:xfrm>
          <a:solidFill>
            <a:schemeClr val="bg1"/>
          </a:solidFill>
        </p:grpSpPr>
        <p:sp>
          <p:nvSpPr>
            <p:cNvPr id="52321" name="AutoShape 97"/>
            <p:cNvSpPr>
              <a:spLocks/>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2" name="AutoShape 98"/>
            <p:cNvSpPr>
              <a:spLocks/>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3" name="AutoShape 99"/>
            <p:cNvSpPr>
              <a:spLocks/>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24" name="AutoShape 100"/>
          <p:cNvSpPr>
            <a:spLocks/>
          </p:cNvSpPr>
          <p:nvPr/>
        </p:nvSpPr>
        <p:spPr bwMode="auto">
          <a:xfrm>
            <a:off x="4457023" y="4908078"/>
            <a:ext cx="406400"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5" name="AutoShape 101"/>
          <p:cNvSpPr>
            <a:spLocks/>
          </p:cNvSpPr>
          <p:nvPr/>
        </p:nvSpPr>
        <p:spPr bwMode="auto">
          <a:xfrm>
            <a:off x="3498967"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6" name="AutoShape 102"/>
          <p:cNvSpPr>
            <a:spLocks/>
          </p:cNvSpPr>
          <p:nvPr/>
        </p:nvSpPr>
        <p:spPr bwMode="auto">
          <a:xfrm>
            <a:off x="3556910" y="4995390"/>
            <a:ext cx="354013" cy="261144"/>
          </a:xfrm>
          <a:custGeom>
            <a:avLst/>
            <a:gdLst>
              <a:gd name="T0" fmla="+- 0 10799 40"/>
              <a:gd name="T1" fmla="*/ T0 w 21519"/>
              <a:gd name="T2" fmla="*/ 10800 h 21600"/>
              <a:gd name="T3" fmla="+- 0 10799 40"/>
              <a:gd name="T4" fmla="*/ T3 w 21519"/>
              <a:gd name="T5" fmla="*/ 10800 h 21600"/>
              <a:gd name="T6" fmla="+- 0 10799 40"/>
              <a:gd name="T7" fmla="*/ T6 w 21519"/>
              <a:gd name="T8" fmla="*/ 10800 h 21600"/>
              <a:gd name="T9" fmla="+- 0 10799 40"/>
              <a:gd name="T10" fmla="*/ T9 w 21519"/>
              <a:gd name="T11" fmla="*/ 10800 h 21600"/>
            </a:gdLst>
            <a:ahLst/>
            <a:cxnLst>
              <a:cxn ang="0">
                <a:pos x="T1" y="T2"/>
              </a:cxn>
              <a:cxn ang="0">
                <a:pos x="T4" y="T5"/>
              </a:cxn>
              <a:cxn ang="0">
                <a:pos x="T7" y="T8"/>
              </a:cxn>
              <a:cxn ang="0">
                <a:pos x="T10" y="T11"/>
              </a:cxn>
            </a:cxnLst>
            <a:rect l="0" t="0" r="r" b="b"/>
            <a:pathLst>
              <a:path w="21519" h="2160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5" name="Group 24"/>
          <p:cNvGrpSpPr/>
          <p:nvPr/>
        </p:nvGrpSpPr>
        <p:grpSpPr>
          <a:xfrm>
            <a:off x="2569485" y="4937447"/>
            <a:ext cx="464344" cy="406400"/>
            <a:chOff x="2569485" y="4937447"/>
            <a:chExt cx="464344" cy="406400"/>
          </a:xfrm>
          <a:solidFill>
            <a:schemeClr val="bg1"/>
          </a:solidFill>
        </p:grpSpPr>
        <p:sp>
          <p:nvSpPr>
            <p:cNvPr id="52327" name="AutoShape 103"/>
            <p:cNvSpPr>
              <a:spLocks/>
            </p:cNvSpPr>
            <p:nvPr/>
          </p:nvSpPr>
          <p:spPr bwMode="auto">
            <a:xfrm>
              <a:off x="2642510" y="5009678"/>
              <a:ext cx="166688" cy="1095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8" name="AutoShape 104"/>
            <p:cNvSpPr>
              <a:spLocks/>
            </p:cNvSpPr>
            <p:nvPr/>
          </p:nvSpPr>
          <p:spPr bwMode="auto">
            <a:xfrm>
              <a:off x="2569485"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29" name="AutoShape 105"/>
          <p:cNvSpPr>
            <a:spLocks/>
          </p:cNvSpPr>
          <p:nvPr/>
        </p:nvSpPr>
        <p:spPr bwMode="auto">
          <a:xfrm>
            <a:off x="1640798" y="4995390"/>
            <a:ext cx="463550"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0" name="AutoShape 106"/>
          <p:cNvSpPr>
            <a:spLocks/>
          </p:cNvSpPr>
          <p:nvPr/>
        </p:nvSpPr>
        <p:spPr bwMode="auto">
          <a:xfrm>
            <a:off x="1814629" y="5082703"/>
            <a:ext cx="65881"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1" name="AutoShape 107"/>
          <p:cNvSpPr>
            <a:spLocks/>
          </p:cNvSpPr>
          <p:nvPr/>
        </p:nvSpPr>
        <p:spPr bwMode="auto">
          <a:xfrm>
            <a:off x="1770973" y="5039047"/>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2" name="AutoShape 108"/>
          <p:cNvSpPr>
            <a:spLocks/>
          </p:cNvSpPr>
          <p:nvPr/>
        </p:nvSpPr>
        <p:spPr bwMode="auto">
          <a:xfrm>
            <a:off x="856573" y="4995390"/>
            <a:ext cx="174625" cy="174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3" name="AutoShape 109"/>
          <p:cNvSpPr>
            <a:spLocks/>
          </p:cNvSpPr>
          <p:nvPr/>
        </p:nvSpPr>
        <p:spPr bwMode="auto">
          <a:xfrm>
            <a:off x="770054" y="4908078"/>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4" name="Group 3"/>
          <p:cNvGrpSpPr/>
          <p:nvPr/>
        </p:nvGrpSpPr>
        <p:grpSpPr>
          <a:xfrm>
            <a:off x="5356342" y="4007965"/>
            <a:ext cx="465138" cy="435769"/>
            <a:chOff x="5368132" y="3540125"/>
            <a:chExt cx="465138" cy="435769"/>
          </a:xfrm>
          <a:solidFill>
            <a:schemeClr val="bg1"/>
          </a:solidFill>
        </p:grpSpPr>
        <p:sp>
          <p:nvSpPr>
            <p:cNvPr id="52334"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5"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36" name="AutoShape 112"/>
          <p:cNvSpPr>
            <a:spLocks/>
          </p:cNvSpPr>
          <p:nvPr/>
        </p:nvSpPr>
        <p:spPr bwMode="auto">
          <a:xfrm>
            <a:off x="4427654" y="3978597"/>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0" name="Group 9"/>
          <p:cNvGrpSpPr/>
          <p:nvPr/>
        </p:nvGrpSpPr>
        <p:grpSpPr>
          <a:xfrm>
            <a:off x="3571198" y="3978597"/>
            <a:ext cx="319088" cy="465138"/>
            <a:chOff x="3582988" y="3510757"/>
            <a:chExt cx="319088" cy="465138"/>
          </a:xfrm>
          <a:solidFill>
            <a:schemeClr val="bg1"/>
          </a:solidFill>
        </p:grpSpPr>
        <p:sp>
          <p:nvSpPr>
            <p:cNvPr id="52337"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8"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9" name="Group 8"/>
          <p:cNvGrpSpPr/>
          <p:nvPr/>
        </p:nvGrpSpPr>
        <p:grpSpPr>
          <a:xfrm>
            <a:off x="2627429" y="3978597"/>
            <a:ext cx="348456" cy="465138"/>
            <a:chOff x="2639219" y="3510757"/>
            <a:chExt cx="348456" cy="465138"/>
          </a:xfrm>
          <a:solidFill>
            <a:schemeClr val="bg1"/>
          </a:solidFill>
        </p:grpSpPr>
        <p:sp>
          <p:nvSpPr>
            <p:cNvPr id="52339" name="AutoShape 115"/>
            <p:cNvSpPr>
              <a:spLocks/>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0" name="AutoShape 116"/>
            <p:cNvSpPr>
              <a:spLocks/>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41" name="AutoShape 117"/>
          <p:cNvSpPr>
            <a:spLocks/>
          </p:cNvSpPr>
          <p:nvPr/>
        </p:nvSpPr>
        <p:spPr bwMode="auto">
          <a:xfrm>
            <a:off x="1640798" y="4065909"/>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2" name="AutoShape 118"/>
          <p:cNvSpPr>
            <a:spLocks/>
          </p:cNvSpPr>
          <p:nvPr/>
        </p:nvSpPr>
        <p:spPr bwMode="auto">
          <a:xfrm>
            <a:off x="712110" y="4037334"/>
            <a:ext cx="464344" cy="348456"/>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3" name="AutoShape 119"/>
          <p:cNvSpPr>
            <a:spLocks/>
          </p:cNvSpPr>
          <p:nvPr/>
        </p:nvSpPr>
        <p:spPr bwMode="auto">
          <a:xfrm>
            <a:off x="1001829" y="4167509"/>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0" name="Group 19"/>
          <p:cNvGrpSpPr/>
          <p:nvPr/>
        </p:nvGrpSpPr>
        <p:grpSpPr>
          <a:xfrm>
            <a:off x="5356342" y="3093565"/>
            <a:ext cx="465138" cy="391319"/>
            <a:chOff x="5356342" y="3093565"/>
            <a:chExt cx="465138" cy="391319"/>
          </a:xfrm>
          <a:solidFill>
            <a:schemeClr val="bg1"/>
          </a:solidFill>
        </p:grpSpPr>
        <p:sp>
          <p:nvSpPr>
            <p:cNvPr id="52344"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5"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6"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1" name="Group 20"/>
          <p:cNvGrpSpPr/>
          <p:nvPr/>
        </p:nvGrpSpPr>
        <p:grpSpPr>
          <a:xfrm>
            <a:off x="4427654" y="3049909"/>
            <a:ext cx="464344" cy="464344"/>
            <a:chOff x="4427654" y="3049909"/>
            <a:chExt cx="464344" cy="464344"/>
          </a:xfrm>
          <a:solidFill>
            <a:schemeClr val="bg1"/>
          </a:solidFill>
        </p:grpSpPr>
        <p:sp>
          <p:nvSpPr>
            <p:cNvPr id="52347" name="AutoShape 123"/>
            <p:cNvSpPr>
              <a:spLocks/>
            </p:cNvSpPr>
            <p:nvPr/>
          </p:nvSpPr>
          <p:spPr bwMode="auto">
            <a:xfrm>
              <a:off x="4427654" y="304990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8" name="AutoShape 124"/>
            <p:cNvSpPr>
              <a:spLocks/>
            </p:cNvSpPr>
            <p:nvPr/>
          </p:nvSpPr>
          <p:spPr bwMode="auto">
            <a:xfrm>
              <a:off x="4558623" y="318008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9" name="AutoShape 125"/>
            <p:cNvSpPr>
              <a:spLocks/>
            </p:cNvSpPr>
            <p:nvPr/>
          </p:nvSpPr>
          <p:spPr bwMode="auto">
            <a:xfrm>
              <a:off x="4601485" y="322374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5" name="Group 14"/>
          <p:cNvGrpSpPr/>
          <p:nvPr/>
        </p:nvGrpSpPr>
        <p:grpSpPr>
          <a:xfrm>
            <a:off x="3498967" y="3049909"/>
            <a:ext cx="464344" cy="464344"/>
            <a:chOff x="3498967" y="3049909"/>
            <a:chExt cx="464344" cy="464344"/>
          </a:xfrm>
          <a:solidFill>
            <a:schemeClr val="bg1"/>
          </a:solidFill>
        </p:grpSpPr>
        <p:sp>
          <p:nvSpPr>
            <p:cNvPr id="52350" name="AutoShape 126"/>
            <p:cNvSpPr>
              <a:spLocks/>
            </p:cNvSpPr>
            <p:nvPr/>
          </p:nvSpPr>
          <p:spPr bwMode="auto">
            <a:xfrm>
              <a:off x="3498967" y="304990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1" name="AutoShape 127"/>
            <p:cNvSpPr>
              <a:spLocks/>
            </p:cNvSpPr>
            <p:nvPr/>
          </p:nvSpPr>
          <p:spPr bwMode="auto">
            <a:xfrm>
              <a:off x="3687085" y="312214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5" name="Group 4"/>
          <p:cNvGrpSpPr/>
          <p:nvPr/>
        </p:nvGrpSpPr>
        <p:grpSpPr>
          <a:xfrm>
            <a:off x="2569485" y="3049909"/>
            <a:ext cx="465138" cy="464344"/>
            <a:chOff x="2581275" y="2582069"/>
            <a:chExt cx="465138" cy="464344"/>
          </a:xfrm>
          <a:solidFill>
            <a:schemeClr val="bg1"/>
          </a:solidFill>
        </p:grpSpPr>
        <p:sp>
          <p:nvSpPr>
            <p:cNvPr id="52352" name="AutoShape 128"/>
            <p:cNvSpPr>
              <a:spLocks/>
            </p:cNvSpPr>
            <p:nvPr/>
          </p:nvSpPr>
          <p:spPr bwMode="auto">
            <a:xfrm>
              <a:off x="2581275" y="2582069"/>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3" name="AutoShape 129"/>
            <p:cNvSpPr>
              <a:spLocks/>
            </p:cNvSpPr>
            <p:nvPr/>
          </p:nvSpPr>
          <p:spPr bwMode="auto">
            <a:xfrm>
              <a:off x="2871788" y="2640013"/>
              <a:ext cx="115888" cy="11588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54" name="AutoShape 130"/>
          <p:cNvSpPr>
            <a:spLocks/>
          </p:cNvSpPr>
          <p:nvPr/>
        </p:nvSpPr>
        <p:spPr bwMode="auto">
          <a:xfrm>
            <a:off x="1640798" y="3049909"/>
            <a:ext cx="464344" cy="464344"/>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5" name="AutoShape 131"/>
          <p:cNvSpPr>
            <a:spLocks/>
          </p:cNvSpPr>
          <p:nvPr/>
        </p:nvSpPr>
        <p:spPr bwMode="auto">
          <a:xfrm>
            <a:off x="740685" y="3049909"/>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6" name="AutoShape 132"/>
          <p:cNvSpPr>
            <a:spLocks/>
          </p:cNvSpPr>
          <p:nvPr/>
        </p:nvSpPr>
        <p:spPr bwMode="auto">
          <a:xfrm>
            <a:off x="827998"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7" name="AutoShape 133"/>
          <p:cNvSpPr>
            <a:spLocks/>
          </p:cNvSpPr>
          <p:nvPr/>
        </p:nvSpPr>
        <p:spPr bwMode="auto">
          <a:xfrm>
            <a:off x="915310"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8" name="AutoShape 134"/>
          <p:cNvSpPr>
            <a:spLocks/>
          </p:cNvSpPr>
          <p:nvPr/>
        </p:nvSpPr>
        <p:spPr bwMode="auto">
          <a:xfrm>
            <a:off x="1001829"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9" name="AutoShape 135"/>
          <p:cNvSpPr>
            <a:spLocks/>
          </p:cNvSpPr>
          <p:nvPr/>
        </p:nvSpPr>
        <p:spPr bwMode="auto">
          <a:xfrm>
            <a:off x="5356342" y="2192659"/>
            <a:ext cx="465138" cy="3198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1" name="Group 10"/>
          <p:cNvGrpSpPr/>
          <p:nvPr/>
        </p:nvGrpSpPr>
        <p:grpSpPr>
          <a:xfrm>
            <a:off x="4427654" y="2120428"/>
            <a:ext cx="464344" cy="464344"/>
            <a:chOff x="4439444" y="1652588"/>
            <a:chExt cx="464344" cy="464344"/>
          </a:xfrm>
          <a:solidFill>
            <a:schemeClr val="bg1"/>
          </a:solidFill>
        </p:grpSpPr>
        <p:sp>
          <p:nvSpPr>
            <p:cNvPr id="52360"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1"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2"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63" name="AutoShape 139"/>
          <p:cNvSpPr>
            <a:spLocks/>
          </p:cNvSpPr>
          <p:nvPr/>
        </p:nvSpPr>
        <p:spPr bwMode="auto">
          <a:xfrm>
            <a:off x="3498967" y="2120428"/>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 name="Group 1"/>
          <p:cNvGrpSpPr/>
          <p:nvPr/>
        </p:nvGrpSpPr>
        <p:grpSpPr>
          <a:xfrm>
            <a:off x="2569485" y="2178372"/>
            <a:ext cx="464344" cy="362744"/>
            <a:chOff x="2581275" y="1710532"/>
            <a:chExt cx="464344" cy="362744"/>
          </a:xfrm>
          <a:solidFill>
            <a:schemeClr val="bg1"/>
          </a:solidFill>
        </p:grpSpPr>
        <p:sp>
          <p:nvSpPr>
            <p:cNvPr id="52364"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5"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6"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7"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8"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9"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70"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2" name="Group 21"/>
          <p:cNvGrpSpPr/>
          <p:nvPr/>
        </p:nvGrpSpPr>
        <p:grpSpPr>
          <a:xfrm>
            <a:off x="1640798" y="2149003"/>
            <a:ext cx="464344" cy="407194"/>
            <a:chOff x="1640798" y="2149003"/>
            <a:chExt cx="464344" cy="407194"/>
          </a:xfrm>
          <a:solidFill>
            <a:schemeClr val="bg1"/>
          </a:solidFill>
        </p:grpSpPr>
        <p:sp>
          <p:nvSpPr>
            <p:cNvPr id="5237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7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73" name="AutoShape 149"/>
          <p:cNvSpPr>
            <a:spLocks/>
          </p:cNvSpPr>
          <p:nvPr/>
        </p:nvSpPr>
        <p:spPr bwMode="auto">
          <a:xfrm>
            <a:off x="712110" y="2178372"/>
            <a:ext cx="464344"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68" name="Freeform 26"/>
          <p:cNvSpPr>
            <a:spLocks/>
          </p:cNvSpPr>
          <p:nvPr/>
        </p:nvSpPr>
        <p:spPr bwMode="auto">
          <a:xfrm>
            <a:off x="6320303" y="1198882"/>
            <a:ext cx="545402" cy="56563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706151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9848219" y="2506001"/>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5155647" y="1435930"/>
            <a:ext cx="4692785"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34364" y="1418680"/>
            <a:ext cx="0" cy="93074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9848219" y="3839887"/>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5184344" y="6027162"/>
            <a:ext cx="4692785"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9848219" y="5173773"/>
            <a:ext cx="0" cy="87999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9746473" y="2330219"/>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9746473" y="3664105"/>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9746473" y="4997991"/>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Extract 29"/>
          <p:cNvSpPr/>
          <p:nvPr/>
        </p:nvSpPr>
        <p:spPr>
          <a:xfrm rot="5400000">
            <a:off x="9089552" y="2300095"/>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4586346" y="1855721"/>
            <a:ext cx="3007536" cy="369332"/>
          </a:xfrm>
          <a:prstGeom prst="rect">
            <a:avLst/>
          </a:prstGeom>
        </p:spPr>
        <p:txBody>
          <a:bodyPr wrap="square">
            <a:spAutoFit/>
          </a:bodyPr>
          <a:lstStyle/>
          <a:p>
            <a:pPr algn="r"/>
            <a:r>
              <a:rPr lang="en-US" altLang="zh-CN" dirty="0" smtClean="0">
                <a:solidFill>
                  <a:schemeClr val="bg1">
                    <a:lumMod val="95000"/>
                  </a:schemeClr>
                </a:solidFill>
              </a:rPr>
              <a:t>BAAS</a:t>
            </a:r>
            <a:r>
              <a:rPr lang="zh-CN" altLang="en-US" dirty="0" smtClean="0">
                <a:solidFill>
                  <a:schemeClr val="bg1">
                    <a:lumMod val="95000"/>
                  </a:schemeClr>
                </a:solidFill>
              </a:rPr>
              <a:t>基础技术平台</a:t>
            </a:r>
            <a:endParaRPr lang="ms-MY" dirty="0">
              <a:solidFill>
                <a:schemeClr val="bg1">
                  <a:lumMod val="95000"/>
                </a:schemeClr>
              </a:solidFill>
            </a:endParaRPr>
          </a:p>
        </p:txBody>
      </p:sp>
      <p:sp>
        <p:nvSpPr>
          <p:cNvPr id="38" name="Rectangle 37"/>
          <p:cNvSpPr/>
          <p:nvPr/>
        </p:nvSpPr>
        <p:spPr>
          <a:xfrm>
            <a:off x="4870055" y="2260453"/>
            <a:ext cx="2777178" cy="830997"/>
          </a:xfrm>
          <a:prstGeom prst="rect">
            <a:avLst/>
          </a:prstGeom>
        </p:spPr>
        <p:txBody>
          <a:bodyPr wrap="square">
            <a:spAutoFit/>
          </a:bodyPr>
          <a:lstStyle/>
          <a:p>
            <a:r>
              <a:rPr lang="zh-CN" altLang="en-US" sz="1200" dirty="0" smtClean="0">
                <a:solidFill>
                  <a:schemeClr val="bg1">
                    <a:lumMod val="95000"/>
                  </a:schemeClr>
                </a:solidFill>
              </a:rPr>
              <a:t>基于</a:t>
            </a:r>
            <a:r>
              <a:rPr lang="en-US" altLang="zh-CN" sz="1200" dirty="0" err="1" smtClean="0">
                <a:solidFill>
                  <a:schemeClr val="bg1">
                    <a:lumMod val="95000"/>
                  </a:schemeClr>
                </a:solidFill>
              </a:rPr>
              <a:t>Hyperledger</a:t>
            </a:r>
            <a:r>
              <a:rPr lang="en-US" altLang="zh-CN" sz="1200" dirty="0" smtClean="0">
                <a:solidFill>
                  <a:schemeClr val="bg1">
                    <a:lumMod val="95000"/>
                  </a:schemeClr>
                </a:solidFill>
              </a:rPr>
              <a:t> </a:t>
            </a:r>
            <a:r>
              <a:rPr lang="zh-CN" altLang="en-US" sz="1200" dirty="0" smtClean="0">
                <a:solidFill>
                  <a:schemeClr val="bg1">
                    <a:lumMod val="95000"/>
                  </a:schemeClr>
                </a:solidFill>
              </a:rPr>
              <a:t>定制区块链技术平台</a:t>
            </a:r>
            <a:endParaRPr lang="en-US" altLang="zh-CN" sz="1200" dirty="0" smtClean="0">
              <a:solidFill>
                <a:schemeClr val="bg1">
                  <a:lumMod val="95000"/>
                </a:schemeClr>
              </a:solidFill>
            </a:endParaRPr>
          </a:p>
          <a:p>
            <a:r>
              <a:rPr lang="en-US" altLang="zh-CN" sz="1200" dirty="0" smtClean="0">
                <a:solidFill>
                  <a:schemeClr val="bg1">
                    <a:lumMod val="95000"/>
                  </a:schemeClr>
                </a:solidFill>
              </a:rPr>
              <a:t>PBFT</a:t>
            </a:r>
            <a:r>
              <a:rPr lang="zh-CN" altLang="en-US" sz="1200" dirty="0" smtClean="0">
                <a:solidFill>
                  <a:schemeClr val="bg1">
                    <a:lumMod val="95000"/>
                  </a:schemeClr>
                </a:solidFill>
              </a:rPr>
              <a:t>共识机制</a:t>
            </a:r>
            <a:endParaRPr lang="en-US" altLang="zh-CN" sz="1200" dirty="0" smtClean="0">
              <a:solidFill>
                <a:schemeClr val="bg1">
                  <a:lumMod val="95000"/>
                </a:schemeClr>
              </a:solidFill>
            </a:endParaRPr>
          </a:p>
          <a:p>
            <a:r>
              <a:rPr lang="zh-CN" altLang="en-US" sz="1200" dirty="0" smtClean="0">
                <a:solidFill>
                  <a:schemeClr val="bg1">
                    <a:lumMod val="95000"/>
                  </a:schemeClr>
                </a:solidFill>
              </a:rPr>
              <a:t>节点部署</a:t>
            </a:r>
            <a:r>
              <a:rPr lang="en-US" altLang="zh-CN" sz="1200" dirty="0" err="1" smtClean="0">
                <a:solidFill>
                  <a:schemeClr val="bg1">
                    <a:lumMod val="95000"/>
                  </a:schemeClr>
                </a:solidFill>
              </a:rPr>
              <a:t>Docker</a:t>
            </a:r>
            <a:r>
              <a:rPr lang="zh-CN" altLang="en-US" sz="1200" dirty="0" smtClean="0">
                <a:solidFill>
                  <a:schemeClr val="bg1">
                    <a:lumMod val="95000"/>
                  </a:schemeClr>
                </a:solidFill>
              </a:rPr>
              <a:t>弹性扩展</a:t>
            </a:r>
            <a:endParaRPr lang="en-US" altLang="zh-CN" sz="1200" dirty="0">
              <a:solidFill>
                <a:schemeClr val="bg1">
                  <a:lumMod val="95000"/>
                </a:schemeClr>
              </a:solidFill>
            </a:endParaRPr>
          </a:p>
          <a:p>
            <a:r>
              <a:rPr lang="en-US" altLang="zh-CN" sz="1200" dirty="0" smtClean="0">
                <a:solidFill>
                  <a:schemeClr val="bg1">
                    <a:lumMod val="95000"/>
                  </a:schemeClr>
                </a:solidFill>
              </a:rPr>
              <a:t>go</a:t>
            </a:r>
            <a:r>
              <a:rPr lang="zh-CN" altLang="en-US" sz="1200" dirty="0" smtClean="0">
                <a:solidFill>
                  <a:schemeClr val="bg1">
                    <a:lumMod val="95000"/>
                  </a:schemeClr>
                </a:solidFill>
              </a:rPr>
              <a:t>语言智能合约</a:t>
            </a:r>
            <a:endParaRPr lang="en-US" sz="1200" dirty="0">
              <a:solidFill>
                <a:schemeClr val="bg1">
                  <a:lumMod val="95000"/>
                </a:schemeClr>
              </a:solidFill>
            </a:endParaRPr>
          </a:p>
        </p:txBody>
      </p:sp>
      <p:sp>
        <p:nvSpPr>
          <p:cNvPr id="39" name="Flowchart: Extract 38"/>
          <p:cNvSpPr/>
          <p:nvPr/>
        </p:nvSpPr>
        <p:spPr>
          <a:xfrm rot="5400000">
            <a:off x="7735910" y="3679019"/>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232704" y="3393405"/>
            <a:ext cx="3007536" cy="369332"/>
          </a:xfrm>
          <a:prstGeom prst="rect">
            <a:avLst/>
          </a:prstGeom>
        </p:spPr>
        <p:txBody>
          <a:bodyPr wrap="square">
            <a:spAutoFit/>
          </a:bodyPr>
          <a:lstStyle/>
          <a:p>
            <a:pPr algn="r"/>
            <a:r>
              <a:rPr lang="zh-CN" altLang="en-US" dirty="0" smtClean="0">
                <a:solidFill>
                  <a:schemeClr val="bg1">
                    <a:lumMod val="95000"/>
                  </a:schemeClr>
                </a:solidFill>
              </a:rPr>
              <a:t>链间通讯网关与交换机</a:t>
            </a:r>
            <a:endParaRPr lang="ms-MY" dirty="0">
              <a:solidFill>
                <a:schemeClr val="bg1">
                  <a:lumMod val="95000"/>
                </a:schemeClr>
              </a:solidFill>
            </a:endParaRPr>
          </a:p>
        </p:txBody>
      </p:sp>
      <p:sp>
        <p:nvSpPr>
          <p:cNvPr id="47" name="Rectangle 46"/>
          <p:cNvSpPr/>
          <p:nvPr/>
        </p:nvSpPr>
        <p:spPr>
          <a:xfrm>
            <a:off x="3192149" y="3811647"/>
            <a:ext cx="3048902" cy="461665"/>
          </a:xfrm>
          <a:prstGeom prst="rect">
            <a:avLst/>
          </a:prstGeom>
        </p:spPr>
        <p:txBody>
          <a:bodyPr wrap="square">
            <a:spAutoFit/>
          </a:bodyPr>
          <a:lstStyle/>
          <a:p>
            <a:pPr algn="r"/>
            <a:r>
              <a:rPr lang="zh-CN" altLang="en-US" sz="1200" dirty="0" smtClean="0">
                <a:solidFill>
                  <a:schemeClr val="bg1">
                    <a:lumMod val="95000"/>
                  </a:schemeClr>
                </a:solidFill>
              </a:rPr>
              <a:t>链接起中心化与去中心化系统</a:t>
            </a:r>
            <a:endParaRPr lang="en-US" altLang="zh-CN" sz="1200" dirty="0" smtClean="0">
              <a:solidFill>
                <a:schemeClr val="bg1">
                  <a:lumMod val="95000"/>
                </a:schemeClr>
              </a:solidFill>
            </a:endParaRPr>
          </a:p>
          <a:p>
            <a:pPr algn="r"/>
            <a:r>
              <a:rPr lang="zh-CN" altLang="en-US" sz="1200" dirty="0" smtClean="0">
                <a:solidFill>
                  <a:schemeClr val="bg1">
                    <a:lumMod val="95000"/>
                  </a:schemeClr>
                </a:solidFill>
              </a:rPr>
              <a:t>链间通讯标准化协议</a:t>
            </a:r>
            <a:endParaRPr lang="en-US" sz="1200" dirty="0">
              <a:solidFill>
                <a:schemeClr val="bg1">
                  <a:lumMod val="95000"/>
                </a:schemeClr>
              </a:solidFill>
            </a:endParaRPr>
          </a:p>
        </p:txBody>
      </p:sp>
      <p:sp>
        <p:nvSpPr>
          <p:cNvPr id="48" name="Flowchart: Extract 47"/>
          <p:cNvSpPr/>
          <p:nvPr/>
        </p:nvSpPr>
        <p:spPr>
          <a:xfrm rot="5400000">
            <a:off x="9087140" y="4980511"/>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4583934" y="4536137"/>
            <a:ext cx="3007536" cy="369332"/>
          </a:xfrm>
          <a:prstGeom prst="rect">
            <a:avLst/>
          </a:prstGeom>
        </p:spPr>
        <p:txBody>
          <a:bodyPr wrap="square">
            <a:spAutoFit/>
          </a:bodyPr>
          <a:lstStyle/>
          <a:p>
            <a:pPr algn="r"/>
            <a:r>
              <a:rPr lang="zh-CN" altLang="en-US" dirty="0" smtClean="0">
                <a:solidFill>
                  <a:schemeClr val="bg1">
                    <a:lumMod val="95000"/>
                  </a:schemeClr>
                </a:solidFill>
              </a:rPr>
              <a:t>数字资产流通</a:t>
            </a:r>
            <a:endParaRPr lang="ms-MY" dirty="0">
              <a:solidFill>
                <a:schemeClr val="bg1">
                  <a:lumMod val="95000"/>
                </a:schemeClr>
              </a:solidFill>
            </a:endParaRPr>
          </a:p>
        </p:txBody>
      </p:sp>
      <p:sp>
        <p:nvSpPr>
          <p:cNvPr id="56" name="Rectangle 55"/>
          <p:cNvSpPr/>
          <p:nvPr/>
        </p:nvSpPr>
        <p:spPr>
          <a:xfrm>
            <a:off x="4570401" y="4940869"/>
            <a:ext cx="3048902" cy="646331"/>
          </a:xfrm>
          <a:prstGeom prst="rect">
            <a:avLst/>
          </a:prstGeom>
        </p:spPr>
        <p:txBody>
          <a:bodyPr wrap="square">
            <a:spAutoFit/>
          </a:bodyPr>
          <a:lstStyle/>
          <a:p>
            <a:pPr algn="r"/>
            <a:r>
              <a:rPr lang="zh-CN" altLang="en-US" sz="1200" dirty="0" smtClean="0">
                <a:solidFill>
                  <a:schemeClr val="bg1">
                    <a:lumMod val="95000"/>
                  </a:schemeClr>
                </a:solidFill>
              </a:rPr>
              <a:t>电子货币</a:t>
            </a:r>
            <a:endParaRPr lang="en-US" altLang="zh-CN" sz="1200" dirty="0" smtClean="0">
              <a:solidFill>
                <a:schemeClr val="bg1">
                  <a:lumMod val="95000"/>
                </a:schemeClr>
              </a:solidFill>
            </a:endParaRPr>
          </a:p>
          <a:p>
            <a:pPr algn="r"/>
            <a:r>
              <a:rPr lang="zh-CN" altLang="en-US" sz="1200" dirty="0" smtClean="0">
                <a:solidFill>
                  <a:schemeClr val="bg1">
                    <a:lumMod val="95000"/>
                  </a:schemeClr>
                </a:solidFill>
              </a:rPr>
              <a:t>资产数字化</a:t>
            </a:r>
            <a:endParaRPr lang="en-US" altLang="zh-CN" sz="1200" dirty="0" smtClean="0">
              <a:solidFill>
                <a:schemeClr val="bg1">
                  <a:lumMod val="95000"/>
                </a:schemeClr>
              </a:solidFill>
            </a:endParaRPr>
          </a:p>
          <a:p>
            <a:pPr algn="r"/>
            <a:r>
              <a:rPr lang="zh-CN" altLang="en-US" sz="1200" dirty="0" smtClean="0">
                <a:solidFill>
                  <a:schemeClr val="bg1">
                    <a:lumMod val="95000"/>
                  </a:schemeClr>
                </a:solidFill>
              </a:rPr>
              <a:t>资产自由流通</a:t>
            </a:r>
            <a:endParaRPr lang="en-US" altLang="zh-CN" sz="1200" dirty="0" smtClean="0">
              <a:solidFill>
                <a:schemeClr val="bg1">
                  <a:lumMod val="95000"/>
                </a:schemeClr>
              </a:solidFill>
            </a:endParaRPr>
          </a:p>
        </p:txBody>
      </p:sp>
      <p:grpSp>
        <p:nvGrpSpPr>
          <p:cNvPr id="67" name="Group 66"/>
          <p:cNvGrpSpPr/>
          <p:nvPr/>
        </p:nvGrpSpPr>
        <p:grpSpPr>
          <a:xfrm>
            <a:off x="6512587" y="3328891"/>
            <a:ext cx="950976" cy="950976"/>
            <a:chOff x="7462460" y="3025863"/>
            <a:chExt cx="950976" cy="950976"/>
          </a:xfrm>
          <a:solidFill>
            <a:schemeClr val="bg1">
              <a:alpha val="20000"/>
            </a:schemeClr>
          </a:solidFill>
        </p:grpSpPr>
        <p:sp>
          <p:nvSpPr>
            <p:cNvPr id="41" name="Oval 40"/>
            <p:cNvSpPr/>
            <p:nvPr/>
          </p:nvSpPr>
          <p:spPr>
            <a:xfrm>
              <a:off x="7462460" y="302586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p:cNvGrpSpPr/>
            <p:nvPr/>
          </p:nvGrpSpPr>
          <p:grpSpPr>
            <a:xfrm>
              <a:off x="7705776" y="3269686"/>
              <a:ext cx="464344" cy="464344"/>
              <a:chOff x="4439444" y="1652588"/>
              <a:chExt cx="464344" cy="464344"/>
            </a:xfrm>
            <a:grpFill/>
          </p:grpSpPr>
          <p:sp>
            <p:nvSpPr>
              <p:cNvPr id="58"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9"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bg1"/>
              </a:solidFill>
              <a:ln>
                <a:solidFill>
                  <a:schemeClr val="bg1"/>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0"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6" name="Group 65"/>
          <p:cNvGrpSpPr/>
          <p:nvPr/>
        </p:nvGrpSpPr>
        <p:grpSpPr>
          <a:xfrm>
            <a:off x="7866229" y="1949967"/>
            <a:ext cx="950976" cy="950976"/>
            <a:chOff x="8816102" y="1618803"/>
            <a:chExt cx="950976" cy="950976"/>
          </a:xfrm>
          <a:solidFill>
            <a:schemeClr val="bg1">
              <a:alpha val="20000"/>
            </a:schemeClr>
          </a:solidFill>
        </p:grpSpPr>
        <p:sp>
          <p:nvSpPr>
            <p:cNvPr id="32" name="Oval 31"/>
            <p:cNvSpPr/>
            <p:nvPr/>
          </p:nvSpPr>
          <p:spPr>
            <a:xfrm>
              <a:off x="8816102" y="161880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p:cNvGrpSpPr/>
            <p:nvPr/>
          </p:nvGrpSpPr>
          <p:grpSpPr>
            <a:xfrm>
              <a:off x="8992950" y="1858555"/>
              <a:ext cx="601495" cy="525538"/>
              <a:chOff x="6357938" y="3535363"/>
              <a:chExt cx="465138" cy="406400"/>
            </a:xfrm>
            <a:grpFill/>
          </p:grpSpPr>
          <p:sp>
            <p:nvSpPr>
              <p:cNvPr id="62"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solidFill>
                  <a:schemeClr val="bg1"/>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3"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4"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8" name="Group 67"/>
          <p:cNvGrpSpPr/>
          <p:nvPr/>
        </p:nvGrpSpPr>
        <p:grpSpPr>
          <a:xfrm>
            <a:off x="7863817" y="4630383"/>
            <a:ext cx="950976" cy="950976"/>
            <a:chOff x="8813690" y="4341423"/>
            <a:chExt cx="950976" cy="950976"/>
          </a:xfrm>
          <a:solidFill>
            <a:schemeClr val="bg1">
              <a:alpha val="20000"/>
            </a:schemeClr>
          </a:solidFill>
        </p:grpSpPr>
        <p:sp>
          <p:nvSpPr>
            <p:cNvPr id="50" name="Oval 49"/>
            <p:cNvSpPr/>
            <p:nvPr/>
          </p:nvSpPr>
          <p:spPr>
            <a:xfrm>
              <a:off x="8813690" y="434142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AutoShape 117"/>
            <p:cNvSpPr>
              <a:spLocks/>
            </p:cNvSpPr>
            <p:nvPr/>
          </p:nvSpPr>
          <p:spPr bwMode="auto">
            <a:xfrm>
              <a:off x="8980189" y="4597970"/>
              <a:ext cx="657221" cy="49319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solidFill>
                <a:schemeClr val="bg1"/>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40" name="Title 1"/>
          <p:cNvSpPr>
            <a:spLocks noGrp="1"/>
          </p:cNvSpPr>
          <p:nvPr>
            <p:ph type="title"/>
          </p:nvPr>
        </p:nvSpPr>
        <p:spPr>
          <a:xfrm>
            <a:off x="852714" y="499295"/>
            <a:ext cx="10573563" cy="595222"/>
          </a:xfrm>
        </p:spPr>
        <p:txBody>
          <a:bodyPr/>
          <a:lstStyle/>
          <a:p>
            <a:r>
              <a:rPr lang="zh-CN" altLang="en-US" sz="3200" dirty="0" smtClean="0">
                <a:solidFill>
                  <a:schemeClr val="bg1">
                    <a:alpha val="50000"/>
                  </a:schemeClr>
                </a:solidFill>
              </a:rPr>
              <a:t>技术平台</a:t>
            </a:r>
            <a:endParaRPr lang="en-US" sz="3200" dirty="0">
              <a:solidFill>
                <a:schemeClr val="bg1">
                  <a:alpha val="50000"/>
                </a:schemeClr>
              </a:solidFill>
            </a:endParaRPr>
          </a:p>
        </p:txBody>
      </p:sp>
      <p:pic>
        <p:nvPicPr>
          <p:cNvPr id="42" name="图片 41"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3463202070"/>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up)">
                                      <p:cBhvr>
                                        <p:cTn id="11" dur="500"/>
                                        <p:tgtEl>
                                          <p:spTgt spid="20"/>
                                        </p:tgtEl>
                                      </p:cBhvr>
                                    </p:animEffect>
                                  </p:childTnLst>
                                </p:cTn>
                              </p:par>
                            </p:childTnLst>
                          </p:cTn>
                        </p:par>
                        <p:par>
                          <p:cTn id="12" fill="hold">
                            <p:stCondLst>
                              <p:cond delay="1000"/>
                            </p:stCondLst>
                            <p:childTnLst>
                              <p:par>
                                <p:cTn id="13" presetID="2" presetClass="entr" presetSubtype="4"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8" fill="hold" grpId="0" nodeType="after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500" fill="hold"/>
                                        <p:tgtEl>
                                          <p:spTgt spid="30"/>
                                        </p:tgtEl>
                                        <p:attrNameLst>
                                          <p:attrName>ppt_x</p:attrName>
                                        </p:attrNameLst>
                                      </p:cBhvr>
                                      <p:tavLst>
                                        <p:tav tm="0">
                                          <p:val>
                                            <p:strVal val="0-#ppt_w/2"/>
                                          </p:val>
                                        </p:tav>
                                        <p:tav tm="100000">
                                          <p:val>
                                            <p:strVal val="#ppt_x"/>
                                          </p:val>
                                        </p:tav>
                                      </p:tavLst>
                                    </p:anim>
                                    <p:anim calcmode="lin" valueType="num">
                                      <p:cBhvr additive="base">
                                        <p:cTn id="21" dur="500" fill="hold"/>
                                        <p:tgtEl>
                                          <p:spTgt spid="30"/>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66"/>
                                        </p:tgtEl>
                                        <p:attrNameLst>
                                          <p:attrName>style.visibility</p:attrName>
                                        </p:attrNameLst>
                                      </p:cBhvr>
                                      <p:to>
                                        <p:strVal val="visible"/>
                                      </p:to>
                                    </p:set>
                                    <p:anim calcmode="lin" valueType="num">
                                      <p:cBhvr>
                                        <p:cTn id="25" dur="500" fill="hold"/>
                                        <p:tgtEl>
                                          <p:spTgt spid="66"/>
                                        </p:tgtEl>
                                        <p:attrNameLst>
                                          <p:attrName>ppt_w</p:attrName>
                                        </p:attrNameLst>
                                      </p:cBhvr>
                                      <p:tavLst>
                                        <p:tav tm="0">
                                          <p:val>
                                            <p:fltVal val="0"/>
                                          </p:val>
                                        </p:tav>
                                        <p:tav tm="100000">
                                          <p:val>
                                            <p:strVal val="#ppt_w"/>
                                          </p:val>
                                        </p:tav>
                                      </p:tavLst>
                                    </p:anim>
                                    <p:anim calcmode="lin" valueType="num">
                                      <p:cBhvr>
                                        <p:cTn id="26" dur="500" fill="hold"/>
                                        <p:tgtEl>
                                          <p:spTgt spid="66"/>
                                        </p:tgtEl>
                                        <p:attrNameLst>
                                          <p:attrName>ppt_h</p:attrName>
                                        </p:attrNameLst>
                                      </p:cBhvr>
                                      <p:tavLst>
                                        <p:tav tm="0">
                                          <p:val>
                                            <p:fltVal val="0"/>
                                          </p:val>
                                        </p:tav>
                                        <p:tav tm="100000">
                                          <p:val>
                                            <p:strVal val="#ppt_h"/>
                                          </p:val>
                                        </p:tav>
                                      </p:tavLst>
                                    </p:anim>
                                    <p:animEffect transition="in" filter="fade">
                                      <p:cBhvr>
                                        <p:cTn id="27" dur="500"/>
                                        <p:tgtEl>
                                          <p:spTgt spid="66"/>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par>
                          <p:cTn id="35" fill="hold">
                            <p:stCondLst>
                              <p:cond delay="3000"/>
                            </p:stCondLst>
                            <p:childTnLst>
                              <p:par>
                                <p:cTn id="36" presetID="22" presetClass="entr" presetSubtype="1"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up)">
                                      <p:cBhvr>
                                        <p:cTn id="38" dur="500"/>
                                        <p:tgtEl>
                                          <p:spTgt spid="6"/>
                                        </p:tgtEl>
                                      </p:cBhvr>
                                    </p:animEffect>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ppt_x"/>
                                          </p:val>
                                        </p:tav>
                                        <p:tav tm="100000">
                                          <p:val>
                                            <p:strVal val="#ppt_x"/>
                                          </p:val>
                                        </p:tav>
                                      </p:tavLst>
                                    </p:anim>
                                    <p:anim calcmode="lin" valueType="num">
                                      <p:cBhvr additive="base">
                                        <p:cTn id="43" dur="500" fill="hold"/>
                                        <p:tgtEl>
                                          <p:spTgt spid="21"/>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8" fill="hold" grpId="0" nodeType="after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0-#ppt_w/2"/>
                                          </p:val>
                                        </p:tav>
                                        <p:tav tm="100000">
                                          <p:val>
                                            <p:strVal val="#ppt_x"/>
                                          </p:val>
                                        </p:tav>
                                      </p:tavLst>
                                    </p:anim>
                                    <p:anim calcmode="lin" valueType="num">
                                      <p:cBhvr additive="base">
                                        <p:cTn id="48" dur="500" fill="hold"/>
                                        <p:tgtEl>
                                          <p:spTgt spid="39"/>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67"/>
                                        </p:tgtEl>
                                        <p:attrNameLst>
                                          <p:attrName>style.visibility</p:attrName>
                                        </p:attrNameLst>
                                      </p:cBhvr>
                                      <p:to>
                                        <p:strVal val="visible"/>
                                      </p:to>
                                    </p:set>
                                    <p:anim calcmode="lin" valueType="num">
                                      <p:cBhvr>
                                        <p:cTn id="52" dur="500" fill="hold"/>
                                        <p:tgtEl>
                                          <p:spTgt spid="67"/>
                                        </p:tgtEl>
                                        <p:attrNameLst>
                                          <p:attrName>ppt_w</p:attrName>
                                        </p:attrNameLst>
                                      </p:cBhvr>
                                      <p:tavLst>
                                        <p:tav tm="0">
                                          <p:val>
                                            <p:fltVal val="0"/>
                                          </p:val>
                                        </p:tav>
                                        <p:tav tm="100000">
                                          <p:val>
                                            <p:strVal val="#ppt_w"/>
                                          </p:val>
                                        </p:tav>
                                      </p:tavLst>
                                    </p:anim>
                                    <p:anim calcmode="lin" valueType="num">
                                      <p:cBhvr>
                                        <p:cTn id="53" dur="500" fill="hold"/>
                                        <p:tgtEl>
                                          <p:spTgt spid="67"/>
                                        </p:tgtEl>
                                        <p:attrNameLst>
                                          <p:attrName>ppt_h</p:attrName>
                                        </p:attrNameLst>
                                      </p:cBhvr>
                                      <p:tavLst>
                                        <p:tav tm="0">
                                          <p:val>
                                            <p:fltVal val="0"/>
                                          </p:val>
                                        </p:tav>
                                        <p:tav tm="100000">
                                          <p:val>
                                            <p:strVal val="#ppt_h"/>
                                          </p:val>
                                        </p:tav>
                                      </p:tavLst>
                                    </p:anim>
                                    <p:animEffect transition="in" filter="fade">
                                      <p:cBhvr>
                                        <p:cTn id="54" dur="500"/>
                                        <p:tgtEl>
                                          <p:spTgt spid="67"/>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childTnLst>
                          </p:cTn>
                        </p:par>
                        <p:par>
                          <p:cTn id="62" fill="hold">
                            <p:stCondLst>
                              <p:cond delay="5500"/>
                            </p:stCondLst>
                            <p:childTnLst>
                              <p:par>
                                <p:cTn id="63" presetID="22" presetClass="entr" presetSubtype="1" fill="hold"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up)">
                                      <p:cBhvr>
                                        <p:cTn id="65" dur="500"/>
                                        <p:tgtEl>
                                          <p:spTgt spid="22"/>
                                        </p:tgtEl>
                                      </p:cBhvr>
                                    </p:animEffect>
                                  </p:childTnLst>
                                </p:cTn>
                              </p:par>
                            </p:childTnLst>
                          </p:cTn>
                        </p:par>
                        <p:par>
                          <p:cTn id="66" fill="hold">
                            <p:stCondLst>
                              <p:cond delay="6000"/>
                            </p:stCondLst>
                            <p:childTnLst>
                              <p:par>
                                <p:cTn id="67" presetID="2" presetClass="entr" presetSubtype="4" fill="hold" grpId="0" nodeType="afterEffect">
                                  <p:stCondLst>
                                    <p:cond delay="0"/>
                                  </p:stCondLst>
                                  <p:childTnLst>
                                    <p:set>
                                      <p:cBhvr>
                                        <p:cTn id="68" dur="1" fill="hold">
                                          <p:stCondLst>
                                            <p:cond delay="0"/>
                                          </p:stCondLst>
                                        </p:cTn>
                                        <p:tgtEl>
                                          <p:spTgt spid="23"/>
                                        </p:tgtEl>
                                        <p:attrNameLst>
                                          <p:attrName>style.visibility</p:attrName>
                                        </p:attrNameLst>
                                      </p:cBhvr>
                                      <p:to>
                                        <p:strVal val="visible"/>
                                      </p:to>
                                    </p:set>
                                    <p:anim calcmode="lin" valueType="num">
                                      <p:cBhvr additive="base">
                                        <p:cTn id="69" dur="500" fill="hold"/>
                                        <p:tgtEl>
                                          <p:spTgt spid="23"/>
                                        </p:tgtEl>
                                        <p:attrNameLst>
                                          <p:attrName>ppt_x</p:attrName>
                                        </p:attrNameLst>
                                      </p:cBhvr>
                                      <p:tavLst>
                                        <p:tav tm="0">
                                          <p:val>
                                            <p:strVal val="#ppt_x"/>
                                          </p:val>
                                        </p:tav>
                                        <p:tav tm="100000">
                                          <p:val>
                                            <p:strVal val="#ppt_x"/>
                                          </p:val>
                                        </p:tav>
                                      </p:tavLst>
                                    </p:anim>
                                    <p:anim calcmode="lin" valueType="num">
                                      <p:cBhvr additive="base">
                                        <p:cTn id="70" dur="500" fill="hold"/>
                                        <p:tgtEl>
                                          <p:spTgt spid="23"/>
                                        </p:tgtEl>
                                        <p:attrNameLst>
                                          <p:attrName>ppt_y</p:attrName>
                                        </p:attrNameLst>
                                      </p:cBhvr>
                                      <p:tavLst>
                                        <p:tav tm="0">
                                          <p:val>
                                            <p:strVal val="1+#ppt_h/2"/>
                                          </p:val>
                                        </p:tav>
                                        <p:tav tm="100000">
                                          <p:val>
                                            <p:strVal val="#ppt_y"/>
                                          </p:val>
                                        </p:tav>
                                      </p:tavLst>
                                    </p:anim>
                                  </p:childTnLst>
                                </p:cTn>
                              </p:par>
                            </p:childTnLst>
                          </p:cTn>
                        </p:par>
                        <p:par>
                          <p:cTn id="71" fill="hold">
                            <p:stCondLst>
                              <p:cond delay="6500"/>
                            </p:stCondLst>
                            <p:childTnLst>
                              <p:par>
                                <p:cTn id="72" presetID="2" presetClass="entr" presetSubtype="8" fill="hold" grpId="0" nodeType="afterEffect">
                                  <p:stCondLst>
                                    <p:cond delay="0"/>
                                  </p:stCondLst>
                                  <p:childTnLst>
                                    <p:set>
                                      <p:cBhvr>
                                        <p:cTn id="73" dur="1" fill="hold">
                                          <p:stCondLst>
                                            <p:cond delay="0"/>
                                          </p:stCondLst>
                                        </p:cTn>
                                        <p:tgtEl>
                                          <p:spTgt spid="48"/>
                                        </p:tgtEl>
                                        <p:attrNameLst>
                                          <p:attrName>style.visibility</p:attrName>
                                        </p:attrNameLst>
                                      </p:cBhvr>
                                      <p:to>
                                        <p:strVal val="visible"/>
                                      </p:to>
                                    </p:set>
                                    <p:anim calcmode="lin" valueType="num">
                                      <p:cBhvr additive="base">
                                        <p:cTn id="74" dur="500" fill="hold"/>
                                        <p:tgtEl>
                                          <p:spTgt spid="48"/>
                                        </p:tgtEl>
                                        <p:attrNameLst>
                                          <p:attrName>ppt_x</p:attrName>
                                        </p:attrNameLst>
                                      </p:cBhvr>
                                      <p:tavLst>
                                        <p:tav tm="0">
                                          <p:val>
                                            <p:strVal val="0-#ppt_w/2"/>
                                          </p:val>
                                        </p:tav>
                                        <p:tav tm="100000">
                                          <p:val>
                                            <p:strVal val="#ppt_x"/>
                                          </p:val>
                                        </p:tav>
                                      </p:tavLst>
                                    </p:anim>
                                    <p:anim calcmode="lin" valueType="num">
                                      <p:cBhvr additive="base">
                                        <p:cTn id="75" dur="500" fill="hold"/>
                                        <p:tgtEl>
                                          <p:spTgt spid="48"/>
                                        </p:tgtEl>
                                        <p:attrNameLst>
                                          <p:attrName>ppt_y</p:attrName>
                                        </p:attrNameLst>
                                      </p:cBhvr>
                                      <p:tavLst>
                                        <p:tav tm="0">
                                          <p:val>
                                            <p:strVal val="#ppt_y"/>
                                          </p:val>
                                        </p:tav>
                                        <p:tav tm="100000">
                                          <p:val>
                                            <p:strVal val="#ppt_y"/>
                                          </p:val>
                                        </p:tav>
                                      </p:tavLst>
                                    </p:anim>
                                  </p:childTnLst>
                                </p:cTn>
                              </p:par>
                            </p:childTnLst>
                          </p:cTn>
                        </p:par>
                        <p:par>
                          <p:cTn id="76" fill="hold">
                            <p:stCondLst>
                              <p:cond delay="7000"/>
                            </p:stCondLst>
                            <p:childTnLst>
                              <p:par>
                                <p:cTn id="77" presetID="53" presetClass="entr" presetSubtype="16" fill="hold" nodeType="afterEffect">
                                  <p:stCondLst>
                                    <p:cond delay="0"/>
                                  </p:stCondLst>
                                  <p:childTnLst>
                                    <p:set>
                                      <p:cBhvr>
                                        <p:cTn id="78" dur="1" fill="hold">
                                          <p:stCondLst>
                                            <p:cond delay="0"/>
                                          </p:stCondLst>
                                        </p:cTn>
                                        <p:tgtEl>
                                          <p:spTgt spid="68"/>
                                        </p:tgtEl>
                                        <p:attrNameLst>
                                          <p:attrName>style.visibility</p:attrName>
                                        </p:attrNameLst>
                                      </p:cBhvr>
                                      <p:to>
                                        <p:strVal val="visible"/>
                                      </p:to>
                                    </p:set>
                                    <p:anim calcmode="lin" valueType="num">
                                      <p:cBhvr>
                                        <p:cTn id="79" dur="500" fill="hold"/>
                                        <p:tgtEl>
                                          <p:spTgt spid="68"/>
                                        </p:tgtEl>
                                        <p:attrNameLst>
                                          <p:attrName>ppt_w</p:attrName>
                                        </p:attrNameLst>
                                      </p:cBhvr>
                                      <p:tavLst>
                                        <p:tav tm="0">
                                          <p:val>
                                            <p:fltVal val="0"/>
                                          </p:val>
                                        </p:tav>
                                        <p:tav tm="100000">
                                          <p:val>
                                            <p:strVal val="#ppt_w"/>
                                          </p:val>
                                        </p:tav>
                                      </p:tavLst>
                                    </p:anim>
                                    <p:anim calcmode="lin" valueType="num">
                                      <p:cBhvr>
                                        <p:cTn id="80" dur="500" fill="hold"/>
                                        <p:tgtEl>
                                          <p:spTgt spid="68"/>
                                        </p:tgtEl>
                                        <p:attrNameLst>
                                          <p:attrName>ppt_h</p:attrName>
                                        </p:attrNameLst>
                                      </p:cBhvr>
                                      <p:tavLst>
                                        <p:tav tm="0">
                                          <p:val>
                                            <p:fltVal val="0"/>
                                          </p:val>
                                        </p:tav>
                                        <p:tav tm="100000">
                                          <p:val>
                                            <p:strVal val="#ppt_h"/>
                                          </p:val>
                                        </p:tav>
                                      </p:tavLst>
                                    </p:anim>
                                    <p:animEffect transition="in" filter="fade">
                                      <p:cBhvr>
                                        <p:cTn id="81" dur="500"/>
                                        <p:tgtEl>
                                          <p:spTgt spid="68"/>
                                        </p:tgtEl>
                                      </p:cBhvr>
                                    </p:animEffect>
                                  </p:childTnLst>
                                </p:cTn>
                              </p:par>
                            </p:childTnLst>
                          </p:cTn>
                        </p:par>
                        <p:par>
                          <p:cTn id="82" fill="hold">
                            <p:stCondLst>
                              <p:cond delay="7500"/>
                            </p:stCondLst>
                            <p:childTnLst>
                              <p:par>
                                <p:cTn id="83" presetID="10" presetClass="entr" presetSubtype="0" fill="hold" grpId="0" nodeType="afterEffect">
                                  <p:stCondLst>
                                    <p:cond delay="0"/>
                                  </p:stCondLst>
                                  <p:childTnLst>
                                    <p:set>
                                      <p:cBhvr>
                                        <p:cTn id="84" dur="1" fill="hold">
                                          <p:stCondLst>
                                            <p:cond delay="0"/>
                                          </p:stCondLst>
                                        </p:cTn>
                                        <p:tgtEl>
                                          <p:spTgt spid="55"/>
                                        </p:tgtEl>
                                        <p:attrNameLst>
                                          <p:attrName>style.visibility</p:attrName>
                                        </p:attrNameLst>
                                      </p:cBhvr>
                                      <p:to>
                                        <p:strVal val="visible"/>
                                      </p:to>
                                    </p:set>
                                    <p:animEffect transition="in" filter="fade">
                                      <p:cBhvr>
                                        <p:cTn id="85" dur="500"/>
                                        <p:tgtEl>
                                          <p:spTgt spid="5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6"/>
                                        </p:tgtEl>
                                        <p:attrNameLst>
                                          <p:attrName>style.visibility</p:attrName>
                                        </p:attrNameLst>
                                      </p:cBhvr>
                                      <p:to>
                                        <p:strVal val="visible"/>
                                      </p:to>
                                    </p:set>
                                    <p:animEffect transition="in" filter="fade">
                                      <p:cBhvr>
                                        <p:cTn id="88" dur="500"/>
                                        <p:tgtEl>
                                          <p:spTgt spid="56"/>
                                        </p:tgtEl>
                                      </p:cBhvr>
                                    </p:animEffect>
                                  </p:childTnLst>
                                </p:cTn>
                              </p:par>
                            </p:childTnLst>
                          </p:cTn>
                        </p:par>
                        <p:par>
                          <p:cTn id="89" fill="hold">
                            <p:stCondLst>
                              <p:cond delay="8000"/>
                            </p:stCondLst>
                            <p:childTnLst>
                              <p:par>
                                <p:cTn id="90" presetID="22" presetClass="entr" presetSubtype="1" fill="hold" nodeType="afterEffect">
                                  <p:stCondLst>
                                    <p:cond delay="0"/>
                                  </p:stCondLst>
                                  <p:childTnLst>
                                    <p:set>
                                      <p:cBhvr>
                                        <p:cTn id="91" dur="1" fill="hold">
                                          <p:stCondLst>
                                            <p:cond delay="0"/>
                                          </p:stCondLst>
                                        </p:cTn>
                                        <p:tgtEl>
                                          <p:spTgt spid="24"/>
                                        </p:tgtEl>
                                        <p:attrNameLst>
                                          <p:attrName>style.visibility</p:attrName>
                                        </p:attrNameLst>
                                      </p:cBhvr>
                                      <p:to>
                                        <p:strVal val="visible"/>
                                      </p:to>
                                    </p:set>
                                    <p:animEffect transition="in" filter="wipe(up)">
                                      <p:cBhvr>
                                        <p:cTn id="92" dur="500"/>
                                        <p:tgtEl>
                                          <p:spTgt spid="24"/>
                                        </p:tgtEl>
                                      </p:cBhvr>
                                    </p:animEffect>
                                  </p:childTnLst>
                                </p:cTn>
                              </p:par>
                            </p:childTnLst>
                          </p:cTn>
                        </p:par>
                        <p:par>
                          <p:cTn id="93" fill="hold">
                            <p:stCondLst>
                              <p:cond delay="8500"/>
                            </p:stCondLst>
                            <p:childTnLst>
                              <p:par>
                                <p:cTn id="94" presetID="22" presetClass="entr" presetSubtype="2" fill="hold" nodeType="after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wipe(right)">
                                      <p:cBhvr>
                                        <p:cTn id="9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1" grpId="0" animBg="1"/>
      <p:bldP spid="23" grpId="0" animBg="1"/>
      <p:bldP spid="30" grpId="0" animBg="1"/>
      <p:bldP spid="37" grpId="0"/>
      <p:bldP spid="38" grpId="0"/>
      <p:bldP spid="39" grpId="0" animBg="1"/>
      <p:bldP spid="46" grpId="0"/>
      <p:bldP spid="47" grpId="0"/>
      <p:bldP spid="48" grpId="0" animBg="1"/>
      <p:bldP spid="55" grpId="0"/>
      <p:bldP spid="5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24" name="Straight Connector 23"/>
          <p:cNvCxnSpPr/>
          <p:nvPr/>
        </p:nvCxnSpPr>
        <p:spPr>
          <a:xfrm>
            <a:off x="2633526" y="5262534"/>
            <a:ext cx="0" cy="87999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633526" y="2594762"/>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2619745" y="1500371"/>
            <a:ext cx="4644670"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633526" y="1500371"/>
            <a:ext cx="0" cy="91286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633526" y="3928648"/>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2633526" y="6142525"/>
            <a:ext cx="4610070"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30" name="Flowchart: Extract 29"/>
          <p:cNvSpPr/>
          <p:nvPr/>
        </p:nvSpPr>
        <p:spPr>
          <a:xfrm rot="16200000">
            <a:off x="3985757" y="2374788"/>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792866" y="1919416"/>
            <a:ext cx="3007536" cy="369332"/>
          </a:xfrm>
          <a:prstGeom prst="rect">
            <a:avLst/>
          </a:prstGeom>
        </p:spPr>
        <p:txBody>
          <a:bodyPr wrap="square">
            <a:spAutoFit/>
          </a:bodyPr>
          <a:lstStyle/>
          <a:p>
            <a:r>
              <a:rPr lang="zh-CN" altLang="en-US" dirty="0" smtClean="0">
                <a:solidFill>
                  <a:schemeClr val="bg1">
                    <a:lumMod val="95000"/>
                  </a:schemeClr>
                </a:solidFill>
              </a:rPr>
              <a:t>应用场景接入</a:t>
            </a:r>
            <a:endParaRPr lang="ms-MY" dirty="0">
              <a:solidFill>
                <a:schemeClr val="bg1">
                  <a:lumMod val="95000"/>
                </a:schemeClr>
              </a:solidFill>
            </a:endParaRPr>
          </a:p>
        </p:txBody>
      </p:sp>
      <p:sp>
        <p:nvSpPr>
          <p:cNvPr id="38" name="Rectangle 37"/>
          <p:cNvSpPr/>
          <p:nvPr/>
        </p:nvSpPr>
        <p:spPr>
          <a:xfrm>
            <a:off x="5779333" y="2324148"/>
            <a:ext cx="3048902" cy="646331"/>
          </a:xfrm>
          <a:prstGeom prst="rect">
            <a:avLst/>
          </a:prstGeom>
        </p:spPr>
        <p:txBody>
          <a:bodyPr wrap="square">
            <a:spAutoFit/>
          </a:bodyPr>
          <a:lstStyle/>
          <a:p>
            <a:r>
              <a:rPr lang="zh-CN" altLang="en-US" sz="1200" dirty="0" smtClean="0">
                <a:solidFill>
                  <a:schemeClr val="bg1">
                    <a:lumMod val="95000"/>
                  </a:schemeClr>
                </a:solidFill>
              </a:rPr>
              <a:t>小程序</a:t>
            </a:r>
            <a:r>
              <a:rPr lang="en-US" altLang="zh-CN" sz="1200" dirty="0" smtClean="0">
                <a:solidFill>
                  <a:schemeClr val="bg1">
                    <a:lumMod val="95000"/>
                  </a:schemeClr>
                </a:solidFill>
              </a:rPr>
              <a:t> + </a:t>
            </a:r>
            <a:r>
              <a:rPr lang="zh-CN" altLang="en-US" sz="1200" dirty="0" smtClean="0">
                <a:solidFill>
                  <a:schemeClr val="bg1">
                    <a:lumMod val="95000"/>
                  </a:schemeClr>
                </a:solidFill>
              </a:rPr>
              <a:t>区块链技术平台</a:t>
            </a:r>
            <a:r>
              <a:rPr lang="en-US" altLang="zh-CN" sz="1200" dirty="0" smtClean="0">
                <a:solidFill>
                  <a:schemeClr val="bg1">
                    <a:lumMod val="95000"/>
                  </a:schemeClr>
                </a:solidFill>
              </a:rPr>
              <a:t> </a:t>
            </a:r>
          </a:p>
          <a:p>
            <a:r>
              <a:rPr lang="zh-CN" altLang="en-US" sz="1200" dirty="0" smtClean="0">
                <a:solidFill>
                  <a:schemeClr val="bg1">
                    <a:lumMod val="95000"/>
                  </a:schemeClr>
                </a:solidFill>
              </a:rPr>
              <a:t>全生命周期技术解决方案</a:t>
            </a:r>
            <a:endParaRPr lang="en-US" altLang="zh-CN" sz="1200" dirty="0" smtClean="0">
              <a:solidFill>
                <a:schemeClr val="bg1">
                  <a:lumMod val="95000"/>
                </a:schemeClr>
              </a:solidFill>
            </a:endParaRPr>
          </a:p>
          <a:p>
            <a:endParaRPr lang="en-US" sz="1200" dirty="0">
              <a:solidFill>
                <a:schemeClr val="bg1">
                  <a:lumMod val="95000"/>
                </a:schemeClr>
              </a:solidFill>
            </a:endParaRPr>
          </a:p>
        </p:txBody>
      </p:sp>
      <p:sp>
        <p:nvSpPr>
          <p:cNvPr id="39" name="Flowchart: Extract 38"/>
          <p:cNvSpPr/>
          <p:nvPr/>
        </p:nvSpPr>
        <p:spPr>
          <a:xfrm rot="16200000">
            <a:off x="3040079" y="3711509"/>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4895469" y="3323406"/>
            <a:ext cx="3007536" cy="369332"/>
          </a:xfrm>
          <a:prstGeom prst="rect">
            <a:avLst/>
          </a:prstGeom>
        </p:spPr>
        <p:txBody>
          <a:bodyPr wrap="square">
            <a:spAutoFit/>
          </a:bodyPr>
          <a:lstStyle/>
          <a:p>
            <a:r>
              <a:rPr lang="zh-CN" altLang="en-US" dirty="0" smtClean="0">
                <a:solidFill>
                  <a:schemeClr val="bg1">
                    <a:lumMod val="95000"/>
                  </a:schemeClr>
                </a:solidFill>
              </a:rPr>
              <a:t>智能合约数据模型</a:t>
            </a:r>
            <a:endParaRPr lang="ms-MY" dirty="0">
              <a:solidFill>
                <a:schemeClr val="bg1">
                  <a:lumMod val="95000"/>
                </a:schemeClr>
              </a:solidFill>
            </a:endParaRPr>
          </a:p>
        </p:txBody>
      </p:sp>
      <p:sp>
        <p:nvSpPr>
          <p:cNvPr id="47" name="Rectangle 46"/>
          <p:cNvSpPr/>
          <p:nvPr/>
        </p:nvSpPr>
        <p:spPr>
          <a:xfrm>
            <a:off x="4881936" y="3728138"/>
            <a:ext cx="3048902" cy="461665"/>
          </a:xfrm>
          <a:prstGeom prst="rect">
            <a:avLst/>
          </a:prstGeom>
        </p:spPr>
        <p:txBody>
          <a:bodyPr wrap="square">
            <a:spAutoFit/>
          </a:bodyPr>
          <a:lstStyle/>
          <a:p>
            <a:r>
              <a:rPr lang="zh-CN" altLang="en-US" sz="1200" dirty="0" smtClean="0">
                <a:solidFill>
                  <a:schemeClr val="bg1">
                    <a:lumMod val="95000"/>
                  </a:schemeClr>
                </a:solidFill>
              </a:rPr>
              <a:t>基于智能合约的数据采集、建模、分析</a:t>
            </a:r>
            <a:endParaRPr lang="en-US" altLang="zh-CN" sz="1200" dirty="0" smtClean="0">
              <a:solidFill>
                <a:schemeClr val="bg1">
                  <a:lumMod val="95000"/>
                </a:schemeClr>
              </a:solidFill>
            </a:endParaRPr>
          </a:p>
          <a:p>
            <a:r>
              <a:rPr lang="zh-CN" altLang="en-US" sz="1200" dirty="0" smtClean="0">
                <a:solidFill>
                  <a:schemeClr val="bg1">
                    <a:lumMod val="95000"/>
                  </a:schemeClr>
                </a:solidFill>
              </a:rPr>
              <a:t>电商</a:t>
            </a:r>
            <a:r>
              <a:rPr lang="en-US" altLang="zh-CN" sz="1200" dirty="0" smtClean="0">
                <a:solidFill>
                  <a:schemeClr val="bg1">
                    <a:lumMod val="95000"/>
                  </a:schemeClr>
                </a:solidFill>
              </a:rPr>
              <a:t>UPB</a:t>
            </a:r>
            <a:r>
              <a:rPr lang="zh-CN" altLang="en-US" sz="1200" dirty="0" smtClean="0">
                <a:solidFill>
                  <a:schemeClr val="bg1">
                    <a:lumMod val="95000"/>
                  </a:schemeClr>
                </a:solidFill>
              </a:rPr>
              <a:t>、医疗</a:t>
            </a:r>
            <a:r>
              <a:rPr lang="en-US" altLang="zh-CN" sz="1200" dirty="0" smtClean="0">
                <a:solidFill>
                  <a:schemeClr val="bg1">
                    <a:lumMod val="95000"/>
                  </a:schemeClr>
                </a:solidFill>
              </a:rPr>
              <a:t>HER</a:t>
            </a:r>
            <a:r>
              <a:rPr lang="zh-CN" altLang="en-US" sz="1200" dirty="0" smtClean="0">
                <a:solidFill>
                  <a:schemeClr val="bg1">
                    <a:lumMod val="95000"/>
                  </a:schemeClr>
                </a:solidFill>
              </a:rPr>
              <a:t>、</a:t>
            </a:r>
            <a:r>
              <a:rPr lang="zh-CN" altLang="en-US" sz="1200" dirty="0">
                <a:solidFill>
                  <a:schemeClr val="bg1">
                    <a:lumMod val="95000"/>
                  </a:schemeClr>
                </a:solidFill>
              </a:rPr>
              <a:t>金融</a:t>
            </a:r>
            <a:r>
              <a:rPr lang="en-US" altLang="zh-CN" sz="1200" dirty="0" smtClean="0">
                <a:solidFill>
                  <a:schemeClr val="bg1">
                    <a:lumMod val="95000"/>
                  </a:schemeClr>
                </a:solidFill>
              </a:rPr>
              <a:t>KYC</a:t>
            </a:r>
            <a:endParaRPr lang="en-US" sz="1200" dirty="0">
              <a:solidFill>
                <a:schemeClr val="bg1">
                  <a:lumMod val="95000"/>
                </a:schemeClr>
              </a:solidFill>
            </a:endParaRPr>
          </a:p>
        </p:txBody>
      </p:sp>
      <p:sp>
        <p:nvSpPr>
          <p:cNvPr id="48" name="Flowchart: Extract 47"/>
          <p:cNvSpPr/>
          <p:nvPr/>
        </p:nvSpPr>
        <p:spPr>
          <a:xfrm rot="16200000">
            <a:off x="4113664" y="5049353"/>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5878898" y="4633125"/>
            <a:ext cx="3200501" cy="369332"/>
          </a:xfrm>
          <a:prstGeom prst="rect">
            <a:avLst/>
          </a:prstGeom>
        </p:spPr>
        <p:txBody>
          <a:bodyPr wrap="square">
            <a:spAutoFit/>
          </a:bodyPr>
          <a:lstStyle/>
          <a:p>
            <a:r>
              <a:rPr lang="en-US" altLang="zh-CN" dirty="0" smtClean="0">
                <a:solidFill>
                  <a:schemeClr val="bg1">
                    <a:lumMod val="95000"/>
                  </a:schemeClr>
                </a:solidFill>
              </a:rPr>
              <a:t>App on chain </a:t>
            </a:r>
            <a:r>
              <a:rPr lang="zh-CN" altLang="en-US" dirty="0" smtClean="0">
                <a:solidFill>
                  <a:schemeClr val="bg1">
                    <a:lumMod val="95000"/>
                  </a:schemeClr>
                </a:solidFill>
              </a:rPr>
              <a:t>服务贸易</a:t>
            </a:r>
            <a:endParaRPr lang="ms-MY" dirty="0">
              <a:solidFill>
                <a:schemeClr val="bg1">
                  <a:lumMod val="95000"/>
                </a:schemeClr>
              </a:solidFill>
            </a:endParaRPr>
          </a:p>
        </p:txBody>
      </p:sp>
      <p:sp>
        <p:nvSpPr>
          <p:cNvPr id="56" name="Rectangle 55"/>
          <p:cNvSpPr/>
          <p:nvPr/>
        </p:nvSpPr>
        <p:spPr>
          <a:xfrm>
            <a:off x="5865366" y="5037857"/>
            <a:ext cx="3048902" cy="461665"/>
          </a:xfrm>
          <a:prstGeom prst="rect">
            <a:avLst/>
          </a:prstGeom>
        </p:spPr>
        <p:txBody>
          <a:bodyPr wrap="square">
            <a:spAutoFit/>
          </a:bodyPr>
          <a:lstStyle/>
          <a:p>
            <a:r>
              <a:rPr lang="zh-CN" altLang="en-US" sz="1200" dirty="0" smtClean="0">
                <a:solidFill>
                  <a:schemeClr val="bg1">
                    <a:lumMod val="95000"/>
                  </a:schemeClr>
                </a:solidFill>
              </a:rPr>
              <a:t>基于链接服务建立场景化的生态场景服务</a:t>
            </a:r>
            <a:endParaRPr lang="en-US" altLang="zh-CN" sz="1200" dirty="0" smtClean="0">
              <a:solidFill>
                <a:schemeClr val="bg1">
                  <a:lumMod val="95000"/>
                </a:schemeClr>
              </a:solidFill>
            </a:endParaRPr>
          </a:p>
          <a:p>
            <a:r>
              <a:rPr lang="zh-CN" altLang="en-US" sz="1200" dirty="0" smtClean="0">
                <a:solidFill>
                  <a:schemeClr val="bg1">
                    <a:lumMod val="95000"/>
                  </a:schemeClr>
                </a:solidFill>
              </a:rPr>
              <a:t>基于智能合约的服务定义、量化、交付</a:t>
            </a:r>
            <a:endParaRPr lang="en-US" sz="1200" dirty="0">
              <a:solidFill>
                <a:schemeClr val="bg1">
                  <a:lumMod val="95000"/>
                </a:schemeClr>
              </a:solidFill>
            </a:endParaRPr>
          </a:p>
        </p:txBody>
      </p:sp>
      <p:grpSp>
        <p:nvGrpSpPr>
          <p:cNvPr id="10" name="Group 9"/>
          <p:cNvGrpSpPr/>
          <p:nvPr/>
        </p:nvGrpSpPr>
        <p:grpSpPr>
          <a:xfrm>
            <a:off x="4534964" y="2010592"/>
            <a:ext cx="950976" cy="950976"/>
            <a:chOff x="3400039" y="1618803"/>
            <a:chExt cx="950976" cy="950976"/>
          </a:xfrm>
          <a:solidFill>
            <a:schemeClr val="bg1">
              <a:alpha val="20000"/>
            </a:schemeClr>
          </a:solidFill>
        </p:grpSpPr>
        <p:sp>
          <p:nvSpPr>
            <p:cNvPr id="32" name="Oval 31"/>
            <p:cNvSpPr/>
            <p:nvPr/>
          </p:nvSpPr>
          <p:spPr>
            <a:xfrm rot="10800000">
              <a:off x="3400039" y="161880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utoShape 112"/>
            <p:cNvSpPr>
              <a:spLocks/>
            </p:cNvSpPr>
            <p:nvPr/>
          </p:nvSpPr>
          <p:spPr bwMode="auto">
            <a:xfrm>
              <a:off x="3643355" y="1866242"/>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2" name="Group 11"/>
          <p:cNvGrpSpPr/>
          <p:nvPr/>
        </p:nvGrpSpPr>
        <p:grpSpPr>
          <a:xfrm>
            <a:off x="4645096" y="4733212"/>
            <a:ext cx="950976" cy="950976"/>
            <a:chOff x="3510171" y="4341423"/>
            <a:chExt cx="950976" cy="950976"/>
          </a:xfrm>
          <a:solidFill>
            <a:schemeClr val="bg1">
              <a:alpha val="20000"/>
            </a:schemeClr>
          </a:solidFill>
        </p:grpSpPr>
        <p:sp>
          <p:nvSpPr>
            <p:cNvPr id="50" name="Oval 49"/>
            <p:cNvSpPr/>
            <p:nvPr/>
          </p:nvSpPr>
          <p:spPr>
            <a:xfrm>
              <a:off x="3510171" y="434142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p:cNvGrpSpPr/>
            <p:nvPr/>
          </p:nvGrpSpPr>
          <p:grpSpPr>
            <a:xfrm>
              <a:off x="3706182" y="4583004"/>
              <a:ext cx="606688" cy="493647"/>
              <a:chOff x="10074275" y="4479132"/>
              <a:chExt cx="464344" cy="377825"/>
            </a:xfrm>
            <a:grpFill/>
          </p:grpSpPr>
          <p:sp>
            <p:nvSpPr>
              <p:cNvPr id="66"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7"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5" name="Oval 4"/>
          <p:cNvSpPr/>
          <p:nvPr/>
        </p:nvSpPr>
        <p:spPr>
          <a:xfrm>
            <a:off x="2531780" y="2418980"/>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2531780" y="3752866"/>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3589286" y="3417652"/>
            <a:ext cx="950976" cy="950976"/>
            <a:chOff x="2454361" y="3025863"/>
            <a:chExt cx="950976" cy="950976"/>
          </a:xfrm>
          <a:solidFill>
            <a:schemeClr val="bg1">
              <a:alpha val="20000"/>
            </a:schemeClr>
          </a:solidFill>
        </p:grpSpPr>
        <p:sp>
          <p:nvSpPr>
            <p:cNvPr id="41" name="Oval 40"/>
            <p:cNvSpPr/>
            <p:nvPr/>
          </p:nvSpPr>
          <p:spPr>
            <a:xfrm rot="10800000">
              <a:off x="2454361" y="302586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p:cNvGrpSpPr/>
            <p:nvPr/>
          </p:nvGrpSpPr>
          <p:grpSpPr>
            <a:xfrm>
              <a:off x="2636006" y="3283785"/>
              <a:ext cx="619643" cy="484063"/>
              <a:chOff x="2581275" y="1710532"/>
              <a:chExt cx="464344" cy="362744"/>
            </a:xfrm>
            <a:grpFill/>
          </p:grpSpPr>
          <p:sp>
            <p:nvSpPr>
              <p:cNvPr id="43"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9"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1"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3"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solidFill>
                  <a:schemeClr val="bg1">
                    <a:alpha val="50000"/>
                  </a:schemeClr>
                </a:solidFill>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23" name="Oval 22"/>
          <p:cNvSpPr/>
          <p:nvPr/>
        </p:nvSpPr>
        <p:spPr>
          <a:xfrm>
            <a:off x="2531780" y="5086752"/>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itle 1"/>
          <p:cNvSpPr>
            <a:spLocks noGrp="1"/>
          </p:cNvSpPr>
          <p:nvPr>
            <p:ph type="title"/>
          </p:nvPr>
        </p:nvSpPr>
        <p:spPr>
          <a:xfrm>
            <a:off x="852714" y="499295"/>
            <a:ext cx="10573563" cy="595222"/>
          </a:xfrm>
        </p:spPr>
        <p:txBody>
          <a:bodyPr/>
          <a:lstStyle/>
          <a:p>
            <a:r>
              <a:rPr lang="zh-CN" altLang="en-US" sz="3200" dirty="0" smtClean="0">
                <a:solidFill>
                  <a:schemeClr val="bg1">
                    <a:alpha val="50000"/>
                  </a:schemeClr>
                </a:solidFill>
              </a:rPr>
              <a:t>应用生态</a:t>
            </a:r>
            <a:endParaRPr lang="en-US" sz="3200" dirty="0">
              <a:solidFill>
                <a:schemeClr val="bg1">
                  <a:alpha val="50000"/>
                </a:schemeClr>
              </a:solidFill>
            </a:endParaRPr>
          </a:p>
        </p:txBody>
      </p:sp>
      <p:pic>
        <p:nvPicPr>
          <p:cNvPr id="58" name="图片 57" descr="logo1.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4237650571"/>
      </p:ext>
    </p:extLst>
  </p:cSld>
  <p:clrMapOvr>
    <a:overrideClrMapping bg1="lt1" tx1="dk1" bg2="lt2" tx2="dk2" accent1="accent1" accent2="accent2" accent3="accent3" accent4="accent4" accent5="accent5" accent6="accent6" hlink="hlink" folHlink="folHlink"/>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up)">
                                      <p:cBhvr>
                                        <p:cTn id="11" dur="500"/>
                                        <p:tgtEl>
                                          <p:spTgt spid="20"/>
                                        </p:tgtEl>
                                      </p:cBhvr>
                                    </p:animEffect>
                                  </p:childTnLst>
                                </p:cTn>
                              </p:par>
                            </p:childTnLst>
                          </p:cTn>
                        </p:par>
                        <p:par>
                          <p:cTn id="12" fill="hold">
                            <p:stCondLst>
                              <p:cond delay="1000"/>
                            </p:stCondLst>
                            <p:childTnLst>
                              <p:par>
                                <p:cTn id="13" presetID="2" presetClass="entr" presetSubtype="4"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additive="base">
                                        <p:cTn id="20" dur="500" fill="hold"/>
                                        <p:tgtEl>
                                          <p:spTgt spid="30"/>
                                        </p:tgtEl>
                                        <p:attrNameLst>
                                          <p:attrName>ppt_x</p:attrName>
                                        </p:attrNameLst>
                                      </p:cBhvr>
                                      <p:tavLst>
                                        <p:tav tm="0">
                                          <p:val>
                                            <p:strVal val="1+#ppt_w/2"/>
                                          </p:val>
                                        </p:tav>
                                        <p:tav tm="100000">
                                          <p:val>
                                            <p:strVal val="#ppt_x"/>
                                          </p:val>
                                        </p:tav>
                                      </p:tavLst>
                                    </p:anim>
                                    <p:anim calcmode="lin" valueType="num">
                                      <p:cBhvr additive="base">
                                        <p:cTn id="21" dur="500" fill="hold"/>
                                        <p:tgtEl>
                                          <p:spTgt spid="30"/>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par>
                          <p:cTn id="35" fill="hold">
                            <p:stCondLst>
                              <p:cond delay="3000"/>
                            </p:stCondLst>
                            <p:childTnLst>
                              <p:par>
                                <p:cTn id="36" presetID="22" presetClass="entr" presetSubtype="1"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up)">
                                      <p:cBhvr>
                                        <p:cTn id="38" dur="500"/>
                                        <p:tgtEl>
                                          <p:spTgt spid="6"/>
                                        </p:tgtEl>
                                      </p:cBhvr>
                                    </p:animEffect>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ppt_x"/>
                                          </p:val>
                                        </p:tav>
                                        <p:tav tm="100000">
                                          <p:val>
                                            <p:strVal val="#ppt_x"/>
                                          </p:val>
                                        </p:tav>
                                      </p:tavLst>
                                    </p:anim>
                                    <p:anim calcmode="lin" valueType="num">
                                      <p:cBhvr additive="base">
                                        <p:cTn id="43" dur="500" fill="hold"/>
                                        <p:tgtEl>
                                          <p:spTgt spid="21"/>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2" fill="hold" grpId="0" nodeType="afterEffect">
                                  <p:stCondLst>
                                    <p:cond delay="0"/>
                                  </p:stCondLst>
                                  <p:childTnLst>
                                    <p:set>
                                      <p:cBhvr>
                                        <p:cTn id="46" dur="1" fill="hold">
                                          <p:stCondLst>
                                            <p:cond delay="0"/>
                                          </p:stCondLst>
                                        </p:cTn>
                                        <p:tgtEl>
                                          <p:spTgt spid="39"/>
                                        </p:tgtEl>
                                        <p:attrNameLst>
                                          <p:attrName>style.visibility</p:attrName>
                                        </p:attrNameLst>
                                      </p:cBhvr>
                                      <p:to>
                                        <p:strVal val="visible"/>
                                      </p:to>
                                    </p:set>
                                    <p:anim calcmode="lin" valueType="num">
                                      <p:cBhvr additive="base">
                                        <p:cTn id="47" dur="500" fill="hold"/>
                                        <p:tgtEl>
                                          <p:spTgt spid="39"/>
                                        </p:tgtEl>
                                        <p:attrNameLst>
                                          <p:attrName>ppt_x</p:attrName>
                                        </p:attrNameLst>
                                      </p:cBhvr>
                                      <p:tavLst>
                                        <p:tav tm="0">
                                          <p:val>
                                            <p:strVal val="1+#ppt_w/2"/>
                                          </p:val>
                                        </p:tav>
                                        <p:tav tm="100000">
                                          <p:val>
                                            <p:strVal val="#ppt_x"/>
                                          </p:val>
                                        </p:tav>
                                      </p:tavLst>
                                    </p:anim>
                                    <p:anim calcmode="lin" valueType="num">
                                      <p:cBhvr additive="base">
                                        <p:cTn id="48" dur="500" fill="hold"/>
                                        <p:tgtEl>
                                          <p:spTgt spid="39"/>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500" fill="hold"/>
                                        <p:tgtEl>
                                          <p:spTgt spid="11"/>
                                        </p:tgtEl>
                                        <p:attrNameLst>
                                          <p:attrName>ppt_w</p:attrName>
                                        </p:attrNameLst>
                                      </p:cBhvr>
                                      <p:tavLst>
                                        <p:tav tm="0">
                                          <p:val>
                                            <p:fltVal val="0"/>
                                          </p:val>
                                        </p:tav>
                                        <p:tav tm="100000">
                                          <p:val>
                                            <p:strVal val="#ppt_w"/>
                                          </p:val>
                                        </p:tav>
                                      </p:tavLst>
                                    </p:anim>
                                    <p:anim calcmode="lin" valueType="num">
                                      <p:cBhvr>
                                        <p:cTn id="53" dur="500" fill="hold"/>
                                        <p:tgtEl>
                                          <p:spTgt spid="11"/>
                                        </p:tgtEl>
                                        <p:attrNameLst>
                                          <p:attrName>ppt_h</p:attrName>
                                        </p:attrNameLst>
                                      </p:cBhvr>
                                      <p:tavLst>
                                        <p:tav tm="0">
                                          <p:val>
                                            <p:fltVal val="0"/>
                                          </p:val>
                                        </p:tav>
                                        <p:tav tm="100000">
                                          <p:val>
                                            <p:strVal val="#ppt_h"/>
                                          </p:val>
                                        </p:tav>
                                      </p:tavLst>
                                    </p:anim>
                                    <p:animEffect transition="in" filter="fade">
                                      <p:cBhvr>
                                        <p:cTn id="54" dur="500"/>
                                        <p:tgtEl>
                                          <p:spTgt spid="11"/>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childTnLst>
                          </p:cTn>
                        </p:par>
                        <p:par>
                          <p:cTn id="62" fill="hold">
                            <p:stCondLst>
                              <p:cond delay="5500"/>
                            </p:stCondLst>
                            <p:childTnLst>
                              <p:par>
                                <p:cTn id="63" presetID="22" presetClass="entr" presetSubtype="1" fill="hold"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up)">
                                      <p:cBhvr>
                                        <p:cTn id="65" dur="500"/>
                                        <p:tgtEl>
                                          <p:spTgt spid="22"/>
                                        </p:tgtEl>
                                      </p:cBhvr>
                                    </p:animEffect>
                                  </p:childTnLst>
                                </p:cTn>
                              </p:par>
                            </p:childTnLst>
                          </p:cTn>
                        </p:par>
                        <p:par>
                          <p:cTn id="66" fill="hold">
                            <p:stCondLst>
                              <p:cond delay="6000"/>
                            </p:stCondLst>
                            <p:childTnLst>
                              <p:par>
                                <p:cTn id="67" presetID="2" presetClass="entr" presetSubtype="4" fill="hold" grpId="0" nodeType="afterEffect">
                                  <p:stCondLst>
                                    <p:cond delay="0"/>
                                  </p:stCondLst>
                                  <p:childTnLst>
                                    <p:set>
                                      <p:cBhvr>
                                        <p:cTn id="68" dur="1" fill="hold">
                                          <p:stCondLst>
                                            <p:cond delay="0"/>
                                          </p:stCondLst>
                                        </p:cTn>
                                        <p:tgtEl>
                                          <p:spTgt spid="23"/>
                                        </p:tgtEl>
                                        <p:attrNameLst>
                                          <p:attrName>style.visibility</p:attrName>
                                        </p:attrNameLst>
                                      </p:cBhvr>
                                      <p:to>
                                        <p:strVal val="visible"/>
                                      </p:to>
                                    </p:set>
                                    <p:anim calcmode="lin" valueType="num">
                                      <p:cBhvr additive="base">
                                        <p:cTn id="69" dur="500" fill="hold"/>
                                        <p:tgtEl>
                                          <p:spTgt spid="23"/>
                                        </p:tgtEl>
                                        <p:attrNameLst>
                                          <p:attrName>ppt_x</p:attrName>
                                        </p:attrNameLst>
                                      </p:cBhvr>
                                      <p:tavLst>
                                        <p:tav tm="0">
                                          <p:val>
                                            <p:strVal val="#ppt_x"/>
                                          </p:val>
                                        </p:tav>
                                        <p:tav tm="100000">
                                          <p:val>
                                            <p:strVal val="#ppt_x"/>
                                          </p:val>
                                        </p:tav>
                                      </p:tavLst>
                                    </p:anim>
                                    <p:anim calcmode="lin" valueType="num">
                                      <p:cBhvr additive="base">
                                        <p:cTn id="70" dur="500" fill="hold"/>
                                        <p:tgtEl>
                                          <p:spTgt spid="23"/>
                                        </p:tgtEl>
                                        <p:attrNameLst>
                                          <p:attrName>ppt_y</p:attrName>
                                        </p:attrNameLst>
                                      </p:cBhvr>
                                      <p:tavLst>
                                        <p:tav tm="0">
                                          <p:val>
                                            <p:strVal val="1+#ppt_h/2"/>
                                          </p:val>
                                        </p:tav>
                                        <p:tav tm="100000">
                                          <p:val>
                                            <p:strVal val="#ppt_y"/>
                                          </p:val>
                                        </p:tav>
                                      </p:tavLst>
                                    </p:anim>
                                  </p:childTnLst>
                                </p:cTn>
                              </p:par>
                            </p:childTnLst>
                          </p:cTn>
                        </p:par>
                        <p:par>
                          <p:cTn id="71" fill="hold">
                            <p:stCondLst>
                              <p:cond delay="6500"/>
                            </p:stCondLst>
                            <p:childTnLst>
                              <p:par>
                                <p:cTn id="72" presetID="2" presetClass="entr" presetSubtype="2" fill="hold" grpId="0" nodeType="afterEffect">
                                  <p:stCondLst>
                                    <p:cond delay="0"/>
                                  </p:stCondLst>
                                  <p:childTnLst>
                                    <p:set>
                                      <p:cBhvr>
                                        <p:cTn id="73" dur="1" fill="hold">
                                          <p:stCondLst>
                                            <p:cond delay="0"/>
                                          </p:stCondLst>
                                        </p:cTn>
                                        <p:tgtEl>
                                          <p:spTgt spid="48"/>
                                        </p:tgtEl>
                                        <p:attrNameLst>
                                          <p:attrName>style.visibility</p:attrName>
                                        </p:attrNameLst>
                                      </p:cBhvr>
                                      <p:to>
                                        <p:strVal val="visible"/>
                                      </p:to>
                                    </p:set>
                                    <p:anim calcmode="lin" valueType="num">
                                      <p:cBhvr additive="base">
                                        <p:cTn id="74" dur="500" fill="hold"/>
                                        <p:tgtEl>
                                          <p:spTgt spid="48"/>
                                        </p:tgtEl>
                                        <p:attrNameLst>
                                          <p:attrName>ppt_x</p:attrName>
                                        </p:attrNameLst>
                                      </p:cBhvr>
                                      <p:tavLst>
                                        <p:tav tm="0">
                                          <p:val>
                                            <p:strVal val="1+#ppt_w/2"/>
                                          </p:val>
                                        </p:tav>
                                        <p:tav tm="100000">
                                          <p:val>
                                            <p:strVal val="#ppt_x"/>
                                          </p:val>
                                        </p:tav>
                                      </p:tavLst>
                                    </p:anim>
                                    <p:anim calcmode="lin" valueType="num">
                                      <p:cBhvr additive="base">
                                        <p:cTn id="75" dur="500" fill="hold"/>
                                        <p:tgtEl>
                                          <p:spTgt spid="48"/>
                                        </p:tgtEl>
                                        <p:attrNameLst>
                                          <p:attrName>ppt_y</p:attrName>
                                        </p:attrNameLst>
                                      </p:cBhvr>
                                      <p:tavLst>
                                        <p:tav tm="0">
                                          <p:val>
                                            <p:strVal val="#ppt_y"/>
                                          </p:val>
                                        </p:tav>
                                        <p:tav tm="100000">
                                          <p:val>
                                            <p:strVal val="#ppt_y"/>
                                          </p:val>
                                        </p:tav>
                                      </p:tavLst>
                                    </p:anim>
                                  </p:childTnLst>
                                </p:cTn>
                              </p:par>
                            </p:childTnLst>
                          </p:cTn>
                        </p:par>
                        <p:par>
                          <p:cTn id="76" fill="hold">
                            <p:stCondLst>
                              <p:cond delay="7000"/>
                            </p:stCondLst>
                            <p:childTnLst>
                              <p:par>
                                <p:cTn id="77" presetID="53" presetClass="entr" presetSubtype="16" fill="hold" nodeType="afterEffect">
                                  <p:stCondLst>
                                    <p:cond delay="0"/>
                                  </p:stCondLst>
                                  <p:childTnLst>
                                    <p:set>
                                      <p:cBhvr>
                                        <p:cTn id="78" dur="1" fill="hold">
                                          <p:stCondLst>
                                            <p:cond delay="0"/>
                                          </p:stCondLst>
                                        </p:cTn>
                                        <p:tgtEl>
                                          <p:spTgt spid="12"/>
                                        </p:tgtEl>
                                        <p:attrNameLst>
                                          <p:attrName>style.visibility</p:attrName>
                                        </p:attrNameLst>
                                      </p:cBhvr>
                                      <p:to>
                                        <p:strVal val="visible"/>
                                      </p:to>
                                    </p:set>
                                    <p:anim calcmode="lin" valueType="num">
                                      <p:cBhvr>
                                        <p:cTn id="79" dur="500" fill="hold"/>
                                        <p:tgtEl>
                                          <p:spTgt spid="12"/>
                                        </p:tgtEl>
                                        <p:attrNameLst>
                                          <p:attrName>ppt_w</p:attrName>
                                        </p:attrNameLst>
                                      </p:cBhvr>
                                      <p:tavLst>
                                        <p:tav tm="0">
                                          <p:val>
                                            <p:fltVal val="0"/>
                                          </p:val>
                                        </p:tav>
                                        <p:tav tm="100000">
                                          <p:val>
                                            <p:strVal val="#ppt_w"/>
                                          </p:val>
                                        </p:tav>
                                      </p:tavLst>
                                    </p:anim>
                                    <p:anim calcmode="lin" valueType="num">
                                      <p:cBhvr>
                                        <p:cTn id="80" dur="500" fill="hold"/>
                                        <p:tgtEl>
                                          <p:spTgt spid="12"/>
                                        </p:tgtEl>
                                        <p:attrNameLst>
                                          <p:attrName>ppt_h</p:attrName>
                                        </p:attrNameLst>
                                      </p:cBhvr>
                                      <p:tavLst>
                                        <p:tav tm="0">
                                          <p:val>
                                            <p:fltVal val="0"/>
                                          </p:val>
                                        </p:tav>
                                        <p:tav tm="100000">
                                          <p:val>
                                            <p:strVal val="#ppt_h"/>
                                          </p:val>
                                        </p:tav>
                                      </p:tavLst>
                                    </p:anim>
                                    <p:animEffect transition="in" filter="fade">
                                      <p:cBhvr>
                                        <p:cTn id="81" dur="500"/>
                                        <p:tgtEl>
                                          <p:spTgt spid="12"/>
                                        </p:tgtEl>
                                      </p:cBhvr>
                                    </p:animEffect>
                                  </p:childTnLst>
                                </p:cTn>
                              </p:par>
                            </p:childTnLst>
                          </p:cTn>
                        </p:par>
                        <p:par>
                          <p:cTn id="82" fill="hold">
                            <p:stCondLst>
                              <p:cond delay="7500"/>
                            </p:stCondLst>
                            <p:childTnLst>
                              <p:par>
                                <p:cTn id="83" presetID="10" presetClass="entr" presetSubtype="0" fill="hold" grpId="0" nodeType="afterEffect">
                                  <p:stCondLst>
                                    <p:cond delay="0"/>
                                  </p:stCondLst>
                                  <p:childTnLst>
                                    <p:set>
                                      <p:cBhvr>
                                        <p:cTn id="84" dur="1" fill="hold">
                                          <p:stCondLst>
                                            <p:cond delay="0"/>
                                          </p:stCondLst>
                                        </p:cTn>
                                        <p:tgtEl>
                                          <p:spTgt spid="55"/>
                                        </p:tgtEl>
                                        <p:attrNameLst>
                                          <p:attrName>style.visibility</p:attrName>
                                        </p:attrNameLst>
                                      </p:cBhvr>
                                      <p:to>
                                        <p:strVal val="visible"/>
                                      </p:to>
                                    </p:set>
                                    <p:animEffect transition="in" filter="fade">
                                      <p:cBhvr>
                                        <p:cTn id="85" dur="500"/>
                                        <p:tgtEl>
                                          <p:spTgt spid="5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6"/>
                                        </p:tgtEl>
                                        <p:attrNameLst>
                                          <p:attrName>style.visibility</p:attrName>
                                        </p:attrNameLst>
                                      </p:cBhvr>
                                      <p:to>
                                        <p:strVal val="visible"/>
                                      </p:to>
                                    </p:set>
                                    <p:animEffect transition="in" filter="fade">
                                      <p:cBhvr>
                                        <p:cTn id="88" dur="500"/>
                                        <p:tgtEl>
                                          <p:spTgt spid="56"/>
                                        </p:tgtEl>
                                      </p:cBhvr>
                                    </p:animEffect>
                                  </p:childTnLst>
                                </p:cTn>
                              </p:par>
                            </p:childTnLst>
                          </p:cTn>
                        </p:par>
                        <p:par>
                          <p:cTn id="89" fill="hold">
                            <p:stCondLst>
                              <p:cond delay="8000"/>
                            </p:stCondLst>
                            <p:childTnLst>
                              <p:par>
                                <p:cTn id="90" presetID="22" presetClass="entr" presetSubtype="1" fill="hold" nodeType="afterEffect">
                                  <p:stCondLst>
                                    <p:cond delay="0"/>
                                  </p:stCondLst>
                                  <p:childTnLst>
                                    <p:set>
                                      <p:cBhvr>
                                        <p:cTn id="91" dur="1" fill="hold">
                                          <p:stCondLst>
                                            <p:cond delay="0"/>
                                          </p:stCondLst>
                                        </p:cTn>
                                        <p:tgtEl>
                                          <p:spTgt spid="24"/>
                                        </p:tgtEl>
                                        <p:attrNameLst>
                                          <p:attrName>style.visibility</p:attrName>
                                        </p:attrNameLst>
                                      </p:cBhvr>
                                      <p:to>
                                        <p:strVal val="visible"/>
                                      </p:to>
                                    </p:set>
                                    <p:animEffect transition="in" filter="wipe(up)">
                                      <p:cBhvr>
                                        <p:cTn id="92" dur="500"/>
                                        <p:tgtEl>
                                          <p:spTgt spid="24"/>
                                        </p:tgtEl>
                                      </p:cBhvr>
                                    </p:animEffect>
                                  </p:childTnLst>
                                </p:cTn>
                              </p:par>
                            </p:childTnLst>
                          </p:cTn>
                        </p:par>
                        <p:par>
                          <p:cTn id="93" fill="hold">
                            <p:stCondLst>
                              <p:cond delay="8500"/>
                            </p:stCondLst>
                            <p:childTnLst>
                              <p:par>
                                <p:cTn id="94" presetID="22" presetClass="entr" presetSubtype="8" fill="hold" nodeType="after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wipe(left)">
                                      <p:cBhvr>
                                        <p:cTn id="9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7" grpId="0"/>
      <p:bldP spid="38" grpId="0"/>
      <p:bldP spid="39" grpId="0" animBg="1"/>
      <p:bldP spid="46" grpId="0"/>
      <p:bldP spid="47" grpId="0"/>
      <p:bldP spid="48" grpId="0" animBg="1"/>
      <p:bldP spid="55" grpId="0"/>
      <p:bldP spid="56" grpId="0"/>
      <p:bldP spid="5" grpId="0" animBg="1"/>
      <p:bldP spid="21"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优势</a:t>
            </a:r>
            <a:r>
              <a:rPr lang="en-US" dirty="0" smtClean="0"/>
              <a:t> </a:t>
            </a:r>
            <a:endParaRPr lang="en-US" dirty="0"/>
          </a:p>
        </p:txBody>
      </p:sp>
      <p:grpSp>
        <p:nvGrpSpPr>
          <p:cNvPr id="105" name="Group 104"/>
          <p:cNvGrpSpPr/>
          <p:nvPr/>
        </p:nvGrpSpPr>
        <p:grpSpPr>
          <a:xfrm>
            <a:off x="852715" y="2022353"/>
            <a:ext cx="2153233" cy="3897104"/>
            <a:chOff x="852715" y="2022353"/>
            <a:chExt cx="2153233" cy="3897104"/>
          </a:xfrm>
          <a:solidFill>
            <a:schemeClr val="bg1"/>
          </a:solidFill>
        </p:grpSpPr>
        <p:sp>
          <p:nvSpPr>
            <p:cNvPr id="40" name="Flowchart: Process 39"/>
            <p:cNvSpPr/>
            <p:nvPr/>
          </p:nvSpPr>
          <p:spPr>
            <a:xfrm>
              <a:off x="852715" y="2022354"/>
              <a:ext cx="2153233" cy="3897103"/>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Pentagon 42"/>
            <p:cNvSpPr/>
            <p:nvPr/>
          </p:nvSpPr>
          <p:spPr>
            <a:xfrm rot="5400000">
              <a:off x="1364926" y="1510145"/>
              <a:ext cx="1128810" cy="2153232"/>
            </a:xfrm>
            <a:prstGeom prst="homePlate">
              <a:avLst>
                <a:gd name="adj" fmla="val 807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Flowchart: Process 44"/>
            <p:cNvSpPr/>
            <p:nvPr/>
          </p:nvSpPr>
          <p:spPr>
            <a:xfrm>
              <a:off x="852715" y="2022353"/>
              <a:ext cx="2153233" cy="425425"/>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mj-lt"/>
                </a:rPr>
                <a:t>BAAS</a:t>
              </a:r>
              <a:r>
                <a:rPr lang="zh-CN" altLang="en-US" dirty="0" smtClean="0">
                  <a:latin typeface="+mj-lt"/>
                </a:rPr>
                <a:t>基础平台</a:t>
              </a:r>
              <a:endParaRPr lang="en-US" dirty="0">
                <a:latin typeface="+mj-lt"/>
              </a:endParaRPr>
            </a:p>
          </p:txBody>
        </p:sp>
        <p:sp>
          <p:nvSpPr>
            <p:cNvPr id="46" name="Rounded Rectangle 45"/>
            <p:cNvSpPr/>
            <p:nvPr/>
          </p:nvSpPr>
          <p:spPr>
            <a:xfrm>
              <a:off x="1023201" y="5214698"/>
              <a:ext cx="1793225" cy="445893"/>
            </a:xfrm>
            <a:prstGeom prst="round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b="1" dirty="0">
                <a:latin typeface="+mj-lt"/>
              </a:endParaRPr>
            </a:p>
          </p:txBody>
        </p:sp>
        <p:grpSp>
          <p:nvGrpSpPr>
            <p:cNvPr id="84" name="Group 83"/>
            <p:cNvGrpSpPr/>
            <p:nvPr/>
          </p:nvGrpSpPr>
          <p:grpSpPr>
            <a:xfrm>
              <a:off x="1770208" y="2530061"/>
              <a:ext cx="339946" cy="495543"/>
              <a:chOff x="3582988" y="3510757"/>
              <a:chExt cx="319088" cy="465138"/>
            </a:xfrm>
            <a:grpFill/>
          </p:grpSpPr>
          <p:sp>
            <p:nvSpPr>
              <p:cNvPr id="8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1" name="Rectangle 100"/>
            <p:cNvSpPr/>
            <p:nvPr/>
          </p:nvSpPr>
          <p:spPr>
            <a:xfrm>
              <a:off x="1023201" y="3355394"/>
              <a:ext cx="1793225" cy="954107"/>
            </a:xfrm>
            <a:prstGeom prst="rect">
              <a:avLst/>
            </a:prstGeom>
            <a:noFill/>
          </p:spPr>
          <p:txBody>
            <a:bodyPr wrap="square">
              <a:spAutoFit/>
            </a:bodyPr>
            <a:lstStyle/>
            <a:p>
              <a:pPr algn="ctr"/>
              <a:r>
                <a:rPr lang="en-US" altLang="zh-CN" sz="1400" dirty="0" err="1" smtClean="0">
                  <a:solidFill>
                    <a:schemeClr val="bg1">
                      <a:lumMod val="95000"/>
                    </a:schemeClr>
                  </a:solidFill>
                </a:rPr>
                <a:t>Hyperledger</a:t>
              </a:r>
              <a:r>
                <a:rPr lang="zh-CN" altLang="en-US" sz="1400" dirty="0" smtClean="0">
                  <a:solidFill>
                    <a:schemeClr val="bg1">
                      <a:lumMod val="95000"/>
                    </a:schemeClr>
                  </a:solidFill>
                </a:rPr>
                <a:t>联盟成员</a:t>
              </a:r>
              <a:endParaRPr lang="en-US" altLang="zh-CN" sz="1400" dirty="0" smtClean="0">
                <a:solidFill>
                  <a:schemeClr val="bg1">
                    <a:lumMod val="95000"/>
                  </a:schemeClr>
                </a:solidFill>
              </a:endParaRPr>
            </a:p>
            <a:p>
              <a:pPr algn="ctr"/>
              <a:r>
                <a:rPr lang="zh-CN" altLang="en-US" sz="1400" dirty="0" smtClean="0">
                  <a:solidFill>
                    <a:schemeClr val="bg1">
                      <a:lumMod val="95000"/>
                    </a:schemeClr>
                  </a:solidFill>
                </a:rPr>
                <a:t>云</a:t>
              </a:r>
              <a:r>
                <a:rPr lang="zh-CN" altLang="en-US" sz="1400" dirty="0">
                  <a:solidFill>
                    <a:schemeClr val="bg1">
                      <a:lumMod val="95000"/>
                    </a:schemeClr>
                  </a:solidFill>
                </a:rPr>
                <a:t>主机</a:t>
              </a:r>
              <a:r>
                <a:rPr lang="en-US" altLang="zh-CN" sz="1400" dirty="0">
                  <a:solidFill>
                    <a:schemeClr val="bg1">
                      <a:lumMod val="95000"/>
                    </a:schemeClr>
                  </a:solidFill>
                </a:rPr>
                <a:t>+</a:t>
              </a:r>
              <a:r>
                <a:rPr lang="en-US" altLang="zh-CN" sz="1400" dirty="0" err="1">
                  <a:solidFill>
                    <a:schemeClr val="bg1">
                      <a:lumMod val="95000"/>
                    </a:schemeClr>
                  </a:solidFill>
                </a:rPr>
                <a:t>Docker</a:t>
              </a:r>
              <a:r>
                <a:rPr lang="zh-CN" altLang="en-US" sz="1400" dirty="0">
                  <a:solidFill>
                    <a:schemeClr val="bg1">
                      <a:lumMod val="95000"/>
                    </a:schemeClr>
                  </a:solidFill>
                </a:rPr>
                <a:t>弹</a:t>
              </a:r>
              <a:r>
                <a:rPr lang="zh-CN" altLang="en-US" sz="1400" dirty="0" smtClean="0">
                  <a:solidFill>
                    <a:schemeClr val="bg1">
                      <a:lumMod val="95000"/>
                    </a:schemeClr>
                  </a:solidFill>
                </a:rPr>
                <a:t>性</a:t>
              </a:r>
              <a:endParaRPr lang="en-US" altLang="zh-CN" sz="1400" dirty="0">
                <a:solidFill>
                  <a:schemeClr val="bg1">
                    <a:lumMod val="95000"/>
                  </a:schemeClr>
                </a:solidFill>
              </a:endParaRPr>
            </a:p>
            <a:p>
              <a:pPr algn="ctr"/>
              <a:r>
                <a:rPr lang="en-US" altLang="zh-CN" sz="1400" dirty="0" smtClean="0">
                  <a:solidFill>
                    <a:schemeClr val="bg1">
                      <a:lumMod val="95000"/>
                    </a:schemeClr>
                  </a:solidFill>
                </a:rPr>
                <a:t>TPS</a:t>
              </a:r>
              <a:r>
                <a:rPr lang="zh-CN" altLang="en-US" sz="1400" dirty="0" smtClean="0">
                  <a:solidFill>
                    <a:schemeClr val="bg1">
                      <a:lumMod val="95000"/>
                    </a:schemeClr>
                  </a:solidFill>
                </a:rPr>
                <a:t>单节点</a:t>
              </a:r>
              <a:r>
                <a:rPr lang="en-US" altLang="zh-CN" sz="1400" dirty="0" smtClean="0">
                  <a:solidFill>
                    <a:schemeClr val="bg1">
                      <a:lumMod val="95000"/>
                    </a:schemeClr>
                  </a:solidFill>
                </a:rPr>
                <a:t>1000+</a:t>
              </a:r>
            </a:p>
            <a:p>
              <a:pPr algn="ctr"/>
              <a:r>
                <a:rPr lang="zh-CN" altLang="en-US" sz="1400" dirty="0" smtClean="0">
                  <a:solidFill>
                    <a:schemeClr val="bg1">
                      <a:lumMod val="95000"/>
                    </a:schemeClr>
                  </a:solidFill>
                </a:rPr>
                <a:t>金融安全级别</a:t>
              </a:r>
              <a:endParaRPr lang="en-US" altLang="zh-CN" sz="1400" dirty="0" smtClean="0">
                <a:solidFill>
                  <a:schemeClr val="bg1">
                    <a:lumMod val="95000"/>
                  </a:schemeClr>
                </a:solidFill>
              </a:endParaRPr>
            </a:p>
          </p:txBody>
        </p:sp>
      </p:grpSp>
      <p:grpSp>
        <p:nvGrpSpPr>
          <p:cNvPr id="107" name="Group 106"/>
          <p:cNvGrpSpPr/>
          <p:nvPr/>
        </p:nvGrpSpPr>
        <p:grpSpPr>
          <a:xfrm>
            <a:off x="6417088" y="2022353"/>
            <a:ext cx="2153233" cy="3897104"/>
            <a:chOff x="6464261" y="2022353"/>
            <a:chExt cx="2153233" cy="3897104"/>
          </a:xfrm>
          <a:solidFill>
            <a:schemeClr val="bg1">
              <a:alpha val="20000"/>
            </a:schemeClr>
          </a:solidFill>
        </p:grpSpPr>
        <p:sp>
          <p:nvSpPr>
            <p:cNvPr id="93" name="Flowchart: Process 92"/>
            <p:cNvSpPr/>
            <p:nvPr/>
          </p:nvSpPr>
          <p:spPr>
            <a:xfrm>
              <a:off x="6464261" y="2022354"/>
              <a:ext cx="2153233" cy="3897103"/>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4" name="Pentagon 93"/>
            <p:cNvSpPr/>
            <p:nvPr/>
          </p:nvSpPr>
          <p:spPr>
            <a:xfrm rot="5400000">
              <a:off x="6976472" y="1510145"/>
              <a:ext cx="1128810" cy="2153232"/>
            </a:xfrm>
            <a:prstGeom prst="homePlate">
              <a:avLst>
                <a:gd name="adj" fmla="val 80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5" name="Flowchart: Process 94"/>
            <p:cNvSpPr/>
            <p:nvPr/>
          </p:nvSpPr>
          <p:spPr>
            <a:xfrm>
              <a:off x="6464261" y="2022353"/>
              <a:ext cx="2153233" cy="425425"/>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mj-lt"/>
                </a:rPr>
                <a:t>丰富商业应用</a:t>
              </a:r>
              <a:endParaRPr lang="en-US" dirty="0">
                <a:latin typeface="+mj-lt"/>
              </a:endParaRPr>
            </a:p>
          </p:txBody>
        </p:sp>
        <p:sp>
          <p:nvSpPr>
            <p:cNvPr id="96" name="Rounded Rectangle 95"/>
            <p:cNvSpPr/>
            <p:nvPr/>
          </p:nvSpPr>
          <p:spPr>
            <a:xfrm>
              <a:off x="6634747" y="5214698"/>
              <a:ext cx="1793225" cy="4458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b="1" dirty="0">
                <a:latin typeface="+mj-lt"/>
              </a:endParaRPr>
            </a:p>
          </p:txBody>
        </p:sp>
        <p:grpSp>
          <p:nvGrpSpPr>
            <p:cNvPr id="72" name="Group 71"/>
            <p:cNvGrpSpPr/>
            <p:nvPr/>
          </p:nvGrpSpPr>
          <p:grpSpPr>
            <a:xfrm>
              <a:off x="7289646" y="2528247"/>
              <a:ext cx="494697" cy="495543"/>
              <a:chOff x="7275629" y="3973834"/>
              <a:chExt cx="464344" cy="465138"/>
            </a:xfrm>
            <a:grpFill/>
          </p:grpSpPr>
          <p:sp>
            <p:nvSpPr>
              <p:cNvPr id="73"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4"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5"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6"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7"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8"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3" name="Rectangle 102"/>
            <p:cNvSpPr/>
            <p:nvPr/>
          </p:nvSpPr>
          <p:spPr>
            <a:xfrm>
              <a:off x="6634746" y="3355394"/>
              <a:ext cx="1793225" cy="1169551"/>
            </a:xfrm>
            <a:prstGeom prst="rect">
              <a:avLst/>
            </a:prstGeom>
            <a:noFill/>
          </p:spPr>
          <p:txBody>
            <a:bodyPr wrap="square">
              <a:spAutoFit/>
            </a:bodyPr>
            <a:lstStyle/>
            <a:p>
              <a:pPr algn="ctr"/>
              <a:r>
                <a:rPr lang="zh-CN" altLang="en-US" sz="1400" dirty="0" smtClean="0">
                  <a:solidFill>
                    <a:schemeClr val="bg1">
                      <a:lumMod val="95000"/>
                    </a:schemeClr>
                  </a:solidFill>
                </a:rPr>
                <a:t>电商</a:t>
              </a:r>
              <a:endParaRPr lang="en-US" altLang="zh-CN" sz="1400" dirty="0" smtClean="0">
                <a:solidFill>
                  <a:schemeClr val="bg1">
                    <a:lumMod val="95000"/>
                  </a:schemeClr>
                </a:solidFill>
              </a:endParaRPr>
            </a:p>
            <a:p>
              <a:pPr algn="ctr"/>
              <a:r>
                <a:rPr lang="zh-CN" altLang="en-US" sz="1400" dirty="0" smtClean="0">
                  <a:solidFill>
                    <a:schemeClr val="bg1">
                      <a:lumMod val="95000"/>
                    </a:schemeClr>
                  </a:solidFill>
                </a:rPr>
                <a:t>医疗</a:t>
              </a:r>
              <a:endParaRPr lang="en-US" altLang="zh-CN" sz="1400" dirty="0" smtClean="0">
                <a:solidFill>
                  <a:schemeClr val="bg1">
                    <a:lumMod val="95000"/>
                  </a:schemeClr>
                </a:solidFill>
              </a:endParaRPr>
            </a:p>
            <a:p>
              <a:pPr algn="ctr"/>
              <a:r>
                <a:rPr lang="zh-CN" altLang="en-US" sz="1400" dirty="0" smtClean="0">
                  <a:solidFill>
                    <a:schemeClr val="bg1">
                      <a:lumMod val="95000"/>
                    </a:schemeClr>
                  </a:solidFill>
                </a:rPr>
                <a:t>供应链金融</a:t>
              </a:r>
              <a:endParaRPr lang="en-US" altLang="zh-CN" sz="1400" dirty="0" smtClean="0">
                <a:solidFill>
                  <a:schemeClr val="bg1">
                    <a:lumMod val="95000"/>
                  </a:schemeClr>
                </a:solidFill>
              </a:endParaRPr>
            </a:p>
            <a:p>
              <a:pPr algn="ctr"/>
              <a:r>
                <a:rPr lang="zh-CN" altLang="en-US" sz="1400" dirty="0" smtClean="0">
                  <a:solidFill>
                    <a:schemeClr val="bg1">
                      <a:lumMod val="95000"/>
                    </a:schemeClr>
                  </a:solidFill>
                </a:rPr>
                <a:t>股市研报</a:t>
              </a:r>
              <a:endParaRPr lang="en-US" altLang="zh-CN" sz="1400" dirty="0">
                <a:solidFill>
                  <a:schemeClr val="bg1">
                    <a:lumMod val="95000"/>
                  </a:schemeClr>
                </a:solidFill>
              </a:endParaRPr>
            </a:p>
            <a:p>
              <a:pPr algn="ctr"/>
              <a:endParaRPr lang="en-US" altLang="zh-CN" sz="1400" dirty="0" smtClean="0">
                <a:solidFill>
                  <a:schemeClr val="bg1">
                    <a:lumMod val="95000"/>
                  </a:schemeClr>
                </a:solidFill>
              </a:endParaRPr>
            </a:p>
          </p:txBody>
        </p:sp>
      </p:grpSp>
      <p:grpSp>
        <p:nvGrpSpPr>
          <p:cNvPr id="108" name="Group 107"/>
          <p:cNvGrpSpPr/>
          <p:nvPr/>
        </p:nvGrpSpPr>
        <p:grpSpPr>
          <a:xfrm>
            <a:off x="9192368" y="2022353"/>
            <a:ext cx="2153233" cy="3897104"/>
            <a:chOff x="9192368" y="2022353"/>
            <a:chExt cx="2153233" cy="3897104"/>
          </a:xfrm>
          <a:solidFill>
            <a:schemeClr val="bg1">
              <a:alpha val="20000"/>
            </a:schemeClr>
          </a:solidFill>
        </p:grpSpPr>
        <p:sp>
          <p:nvSpPr>
            <p:cNvPr id="97" name="Flowchart: Process 96"/>
            <p:cNvSpPr/>
            <p:nvPr/>
          </p:nvSpPr>
          <p:spPr>
            <a:xfrm>
              <a:off x="9192368" y="2022354"/>
              <a:ext cx="2153233" cy="3897103"/>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Pentagon 97"/>
            <p:cNvSpPr/>
            <p:nvPr/>
          </p:nvSpPr>
          <p:spPr>
            <a:xfrm rot="5400000">
              <a:off x="9704579" y="1510145"/>
              <a:ext cx="1128810" cy="2153232"/>
            </a:xfrm>
            <a:prstGeom prst="homePlate">
              <a:avLst>
                <a:gd name="adj" fmla="val 80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Flowchart: Process 98"/>
            <p:cNvSpPr/>
            <p:nvPr/>
          </p:nvSpPr>
          <p:spPr>
            <a:xfrm>
              <a:off x="9192368" y="2022353"/>
              <a:ext cx="2153233" cy="425425"/>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mj-lt"/>
                </a:rPr>
                <a:t>AI+</a:t>
              </a:r>
              <a:r>
                <a:rPr lang="zh-CN" altLang="en-US" dirty="0" smtClean="0">
                  <a:latin typeface="+mj-lt"/>
                </a:rPr>
                <a:t>数据分析</a:t>
              </a:r>
              <a:endParaRPr lang="en-US" dirty="0">
                <a:latin typeface="+mj-lt"/>
              </a:endParaRPr>
            </a:p>
          </p:txBody>
        </p:sp>
        <p:sp>
          <p:nvSpPr>
            <p:cNvPr id="100" name="Rounded Rectangle 99"/>
            <p:cNvSpPr/>
            <p:nvPr/>
          </p:nvSpPr>
          <p:spPr>
            <a:xfrm>
              <a:off x="9362854" y="5214698"/>
              <a:ext cx="1793225" cy="4458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b="1" dirty="0">
                <a:latin typeface="+mj-lt"/>
              </a:endParaRPr>
            </a:p>
          </p:txBody>
        </p:sp>
        <p:grpSp>
          <p:nvGrpSpPr>
            <p:cNvPr id="79" name="Group 78"/>
            <p:cNvGrpSpPr/>
            <p:nvPr/>
          </p:nvGrpSpPr>
          <p:grpSpPr>
            <a:xfrm>
              <a:off x="10029833" y="2552653"/>
              <a:ext cx="494697" cy="494697"/>
              <a:chOff x="8216107" y="2577307"/>
              <a:chExt cx="464344" cy="464344"/>
            </a:xfrm>
            <a:grpFill/>
          </p:grpSpPr>
          <p:sp>
            <p:nvSpPr>
              <p:cNvPr id="80" name="AutoShape 52"/>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1" name="AutoShape 53"/>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2" name="AutoShape 54"/>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3" name="AutoShape 55"/>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4" name="Rectangle 103"/>
            <p:cNvSpPr/>
            <p:nvPr/>
          </p:nvSpPr>
          <p:spPr>
            <a:xfrm>
              <a:off x="9380568" y="3355394"/>
              <a:ext cx="1793225" cy="738664"/>
            </a:xfrm>
            <a:prstGeom prst="rect">
              <a:avLst/>
            </a:prstGeom>
            <a:noFill/>
          </p:spPr>
          <p:txBody>
            <a:bodyPr wrap="square">
              <a:spAutoFit/>
            </a:bodyPr>
            <a:lstStyle/>
            <a:p>
              <a:pPr algn="ctr"/>
              <a:r>
                <a:rPr lang="en-US" altLang="zh-CN" sz="1400" dirty="0" smtClean="0">
                  <a:solidFill>
                    <a:schemeClr val="bg1">
                      <a:lumMod val="95000"/>
                    </a:schemeClr>
                  </a:solidFill>
                </a:rPr>
                <a:t>AI+</a:t>
              </a:r>
              <a:r>
                <a:rPr lang="zh-CN" altLang="en-US" sz="1400" dirty="0" smtClean="0">
                  <a:solidFill>
                    <a:schemeClr val="bg1">
                      <a:lumMod val="95000"/>
                    </a:schemeClr>
                  </a:solidFill>
                </a:rPr>
                <a:t>区块链，</a:t>
              </a:r>
              <a:endParaRPr lang="en-US" altLang="zh-CN" sz="1400" dirty="0" smtClean="0">
                <a:solidFill>
                  <a:schemeClr val="bg1">
                    <a:lumMod val="95000"/>
                  </a:schemeClr>
                </a:solidFill>
              </a:endParaRPr>
            </a:p>
            <a:p>
              <a:pPr algn="ctr"/>
              <a:r>
                <a:rPr lang="zh-CN" altLang="en-US" sz="1400" dirty="0" smtClean="0">
                  <a:solidFill>
                    <a:schemeClr val="bg1">
                      <a:lumMod val="95000"/>
                    </a:schemeClr>
                  </a:solidFill>
                </a:rPr>
                <a:t>提供场景化的数据分析服务</a:t>
              </a:r>
              <a:endParaRPr lang="en-US" sz="1400" dirty="0">
                <a:solidFill>
                  <a:schemeClr val="bg1">
                    <a:lumMod val="95000"/>
                  </a:schemeClr>
                </a:solidFill>
              </a:endParaRPr>
            </a:p>
          </p:txBody>
        </p:sp>
      </p:grpSp>
      <p:pic>
        <p:nvPicPr>
          <p:cNvPr id="51" name="图片 50"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grpSp>
        <p:nvGrpSpPr>
          <p:cNvPr id="53" name="Group 104"/>
          <p:cNvGrpSpPr/>
          <p:nvPr/>
        </p:nvGrpSpPr>
        <p:grpSpPr>
          <a:xfrm>
            <a:off x="3703792" y="2029226"/>
            <a:ext cx="2153233" cy="3897104"/>
            <a:chOff x="852715" y="2022353"/>
            <a:chExt cx="2153233" cy="3897104"/>
          </a:xfrm>
          <a:solidFill>
            <a:schemeClr val="bg1"/>
          </a:solidFill>
        </p:grpSpPr>
        <p:sp>
          <p:nvSpPr>
            <p:cNvPr id="54" name="Flowchart: Process 39"/>
            <p:cNvSpPr/>
            <p:nvPr/>
          </p:nvSpPr>
          <p:spPr>
            <a:xfrm>
              <a:off x="852715" y="2022354"/>
              <a:ext cx="2153233" cy="3897103"/>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Pentagon 42"/>
            <p:cNvSpPr/>
            <p:nvPr/>
          </p:nvSpPr>
          <p:spPr>
            <a:xfrm rot="5400000">
              <a:off x="1364926" y="1510145"/>
              <a:ext cx="1128810" cy="2153232"/>
            </a:xfrm>
            <a:prstGeom prst="homePlate">
              <a:avLst>
                <a:gd name="adj" fmla="val 807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Flowchart: Process 44"/>
            <p:cNvSpPr/>
            <p:nvPr/>
          </p:nvSpPr>
          <p:spPr>
            <a:xfrm>
              <a:off x="852715" y="2022353"/>
              <a:ext cx="2153233" cy="425425"/>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mj-lt"/>
                </a:rPr>
                <a:t>完整解决方案</a:t>
              </a:r>
              <a:endParaRPr lang="en-US" dirty="0">
                <a:latin typeface="+mj-lt"/>
              </a:endParaRPr>
            </a:p>
          </p:txBody>
        </p:sp>
        <p:sp>
          <p:nvSpPr>
            <p:cNvPr id="57" name="Rounded Rectangle 45"/>
            <p:cNvSpPr/>
            <p:nvPr/>
          </p:nvSpPr>
          <p:spPr>
            <a:xfrm>
              <a:off x="1023201" y="5214698"/>
              <a:ext cx="1793225" cy="445893"/>
            </a:xfrm>
            <a:prstGeom prst="round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b="1" dirty="0">
                <a:latin typeface="+mj-lt"/>
              </a:endParaRPr>
            </a:p>
          </p:txBody>
        </p:sp>
        <p:grpSp>
          <p:nvGrpSpPr>
            <p:cNvPr id="58" name="Group 83"/>
            <p:cNvGrpSpPr/>
            <p:nvPr/>
          </p:nvGrpSpPr>
          <p:grpSpPr>
            <a:xfrm>
              <a:off x="1770208" y="2530061"/>
              <a:ext cx="339946" cy="495543"/>
              <a:chOff x="3582988" y="3510757"/>
              <a:chExt cx="319088" cy="465138"/>
            </a:xfrm>
            <a:grpFill/>
          </p:grpSpPr>
          <p:sp>
            <p:nvSpPr>
              <p:cNvPr id="60"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1"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9" name="Rectangle 100"/>
            <p:cNvSpPr/>
            <p:nvPr/>
          </p:nvSpPr>
          <p:spPr>
            <a:xfrm>
              <a:off x="1023201" y="3355394"/>
              <a:ext cx="1793225" cy="738664"/>
            </a:xfrm>
            <a:prstGeom prst="rect">
              <a:avLst/>
            </a:prstGeom>
            <a:noFill/>
          </p:spPr>
          <p:txBody>
            <a:bodyPr wrap="square">
              <a:spAutoFit/>
            </a:bodyPr>
            <a:lstStyle/>
            <a:p>
              <a:pPr algn="ctr"/>
              <a:r>
                <a:rPr lang="zh-CN" altLang="en-US" sz="1400" dirty="0">
                  <a:solidFill>
                    <a:schemeClr val="bg1">
                      <a:lumMod val="95000"/>
                    </a:schemeClr>
                  </a:solidFill>
                </a:rPr>
                <a:t>小程序场景快速切入</a:t>
              </a:r>
              <a:endParaRPr lang="en-US" altLang="zh-CN" sz="1400" dirty="0">
                <a:solidFill>
                  <a:schemeClr val="bg1">
                    <a:lumMod val="95000"/>
                  </a:schemeClr>
                </a:solidFill>
              </a:endParaRPr>
            </a:p>
            <a:p>
              <a:pPr algn="ctr"/>
              <a:r>
                <a:rPr lang="zh-CN" altLang="en-US" sz="1400" dirty="0">
                  <a:solidFill>
                    <a:schemeClr val="bg1">
                      <a:lumMod val="95000"/>
                    </a:schemeClr>
                  </a:solidFill>
                </a:rPr>
                <a:t>标准化链间通讯协议</a:t>
              </a:r>
              <a:endParaRPr lang="en-US" altLang="zh-CN" sz="1400" dirty="0">
                <a:solidFill>
                  <a:schemeClr val="bg1">
                    <a:lumMod val="95000"/>
                  </a:schemeClr>
                </a:solidFill>
              </a:endParaRPr>
            </a:p>
            <a:p>
              <a:pPr algn="ctr"/>
              <a:r>
                <a:rPr lang="zh-CN" altLang="en-US" sz="1400" dirty="0" smtClean="0">
                  <a:solidFill>
                    <a:schemeClr val="bg1">
                      <a:lumMod val="95000"/>
                    </a:schemeClr>
                  </a:solidFill>
                </a:rPr>
                <a:t>智能合约定制服务</a:t>
              </a:r>
              <a:endParaRPr lang="en-US" altLang="zh-CN" sz="1400" dirty="0">
                <a:solidFill>
                  <a:schemeClr val="bg1">
                    <a:lumMod val="95000"/>
                  </a:schemeClr>
                </a:solidFill>
              </a:endParaRPr>
            </a:p>
          </p:txBody>
        </p:sp>
      </p:grpSp>
    </p:spTree>
    <p:extLst>
      <p:ext uri="{BB962C8B-B14F-4D97-AF65-F5344CB8AC3E}">
        <p14:creationId xmlns:p14="http://schemas.microsoft.com/office/powerpoint/2010/main" val="31358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1000"/>
                                        <p:tgtEl>
                                          <p:spTgt spid="53"/>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7"/>
                                        </p:tgtEl>
                                        <p:attrNameLst>
                                          <p:attrName>style.visibility</p:attrName>
                                        </p:attrNameLst>
                                      </p:cBhvr>
                                      <p:to>
                                        <p:strVal val="visible"/>
                                      </p:to>
                                    </p:set>
                                    <p:animEffect transition="in" filter="fade">
                                      <p:cBhvr>
                                        <p:cTn id="15" dur="1000"/>
                                        <p:tgtEl>
                                          <p:spTgt spid="10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8"/>
                                        </p:tgtEl>
                                        <p:attrNameLst>
                                          <p:attrName>style.visibility</p:attrName>
                                        </p:attrNameLst>
                                      </p:cBhvr>
                                      <p:to>
                                        <p:strVal val="visible"/>
                                      </p:to>
                                    </p:set>
                                    <p:animEffect transition="in" filter="fade">
                                      <p:cBhvr>
                                        <p:cTn id="19" dur="10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9339285" y="548640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Autofit/>
          </a:bodyPr>
          <a:lstStyle/>
          <a:p>
            <a:pPr marL="342900" lvl="0" indent="-342900" algn="ctr">
              <a:spcBef>
                <a:spcPct val="20000"/>
              </a:spcBef>
            </a:pPr>
            <a:r>
              <a:rPr kumimoji="0" lang="zh-CN" altLang="en-US" b="1" i="0" u="none" strike="noStrike" kern="1200" cap="none" spc="0" normalizeH="0" baseline="0" noProof="0" dirty="0" smtClean="0">
                <a:ln>
                  <a:noFill/>
                </a:ln>
                <a:solidFill>
                  <a:schemeClr val="bg1">
                    <a:lumMod val="95000"/>
                  </a:schemeClr>
                </a:solidFill>
                <a:effectLst/>
                <a:uLnTx/>
                <a:uFillTx/>
                <a:latin typeface="+mj-lt"/>
              </a:rPr>
              <a:t>链链信息科技</a:t>
            </a:r>
            <a:endParaRPr kumimoji="0" lang="en-US"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zh-CN" altLang="en-US" sz="3600" dirty="0" smtClean="0">
                <a:solidFill>
                  <a:schemeClr val="bg1"/>
                </a:solidFill>
              </a:rPr>
              <a:t>技术架构</a:t>
            </a:r>
            <a:endParaRPr lang="en-US" sz="3600" dirty="0">
              <a:solidFill>
                <a:schemeClr val="bg1"/>
              </a:solidFill>
            </a:endParaRPr>
          </a:p>
        </p:txBody>
      </p:sp>
      <p:cxnSp>
        <p:nvCxnSpPr>
          <p:cNvPr id="77" name="Straight Connector 76"/>
          <p:cNvCxnSpPr>
            <a:stCxn id="51" idx="3"/>
          </p:cNvCxnSpPr>
          <p:nvPr/>
        </p:nvCxnSpPr>
        <p:spPr>
          <a:xfrm>
            <a:off x="2852712" y="685800"/>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685800"/>
            <a:ext cx="0" cy="2057400"/>
          </a:xfrm>
          <a:prstGeom prst="straightConnector1">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0" y="6170951"/>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0"/>
            <a:ext cx="0" cy="2056151"/>
          </a:xfrm>
          <a:prstGeom prst="straightConnector1">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03" name="Rectangle 102"/>
          <p:cNvSpPr/>
          <p:nvPr/>
        </p:nvSpPr>
        <p:spPr>
          <a:xfrm>
            <a:off x="11829143" y="5485151"/>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图片 13"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1081691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概况</a:t>
            </a:r>
            <a:endParaRPr kumimoji="1" lang="zh-CN" altLang="en-US" dirty="0"/>
          </a:p>
        </p:txBody>
      </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grpSp>
        <p:nvGrpSpPr>
          <p:cNvPr id="28" name="组 27"/>
          <p:cNvGrpSpPr/>
          <p:nvPr/>
        </p:nvGrpSpPr>
        <p:grpSpPr>
          <a:xfrm>
            <a:off x="1659138" y="1019443"/>
            <a:ext cx="8904978" cy="5447400"/>
            <a:chOff x="1659138" y="900373"/>
            <a:chExt cx="8904978" cy="5447400"/>
          </a:xfrm>
        </p:grpSpPr>
        <p:cxnSp>
          <p:nvCxnSpPr>
            <p:cNvPr id="56" name="Straight Connector 30"/>
            <p:cNvCxnSpPr/>
            <p:nvPr/>
          </p:nvCxnSpPr>
          <p:spPr>
            <a:xfrm flipH="1">
              <a:off x="2914576" y="4110670"/>
              <a:ext cx="7443580" cy="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07" name="Group 4"/>
            <p:cNvGrpSpPr/>
            <p:nvPr/>
          </p:nvGrpSpPr>
          <p:grpSpPr>
            <a:xfrm>
              <a:off x="3547471" y="2613382"/>
              <a:ext cx="930191" cy="930190"/>
              <a:chOff x="1232430" y="3698218"/>
              <a:chExt cx="930191" cy="930190"/>
            </a:xfrm>
          </p:grpSpPr>
          <p:sp>
            <p:nvSpPr>
              <p:cNvPr id="108"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latin typeface="微软雅黑"/>
                  <a:ea typeface="微软雅黑"/>
                  <a:cs typeface="微软雅黑"/>
                </a:endParaRPr>
              </a:p>
            </p:txBody>
          </p:sp>
          <p:grpSp>
            <p:nvGrpSpPr>
              <p:cNvPr id="109" name="Group 89"/>
              <p:cNvGrpSpPr/>
              <p:nvPr/>
            </p:nvGrpSpPr>
            <p:grpSpPr>
              <a:xfrm>
                <a:off x="1471794" y="3989426"/>
                <a:ext cx="459514" cy="402958"/>
                <a:chOff x="1640798" y="2149003"/>
                <a:chExt cx="464344" cy="407194"/>
              </a:xfrm>
              <a:solidFill>
                <a:schemeClr val="bg1"/>
              </a:solidFill>
            </p:grpSpPr>
            <p:sp>
              <p:nvSpPr>
                <p:cNvPr id="110"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111"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112" name="Group 9"/>
            <p:cNvGrpSpPr/>
            <p:nvPr/>
          </p:nvGrpSpPr>
          <p:grpSpPr>
            <a:xfrm>
              <a:off x="5161180" y="2613382"/>
              <a:ext cx="930191" cy="930190"/>
              <a:chOff x="10029380" y="3698218"/>
              <a:chExt cx="930191" cy="930190"/>
            </a:xfrm>
          </p:grpSpPr>
          <p:sp>
            <p:nvSpPr>
              <p:cNvPr id="113" name="Oval 13"/>
              <p:cNvSpPr/>
              <p:nvPr/>
            </p:nvSpPr>
            <p:spPr>
              <a:xfrm>
                <a:off x="1002938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latin typeface="微软雅黑"/>
                  <a:ea typeface="微软雅黑"/>
                  <a:cs typeface="微软雅黑"/>
                </a:endParaRPr>
              </a:p>
            </p:txBody>
          </p:sp>
          <p:sp>
            <p:nvSpPr>
              <p:cNvPr id="114" name="AutoShape 149"/>
              <p:cNvSpPr>
                <a:spLocks/>
              </p:cNvSpPr>
              <p:nvPr/>
            </p:nvSpPr>
            <p:spPr bwMode="auto">
              <a:xfrm>
                <a:off x="10287049" y="3994800"/>
                <a:ext cx="459514" cy="3306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sp>
          <p:nvSpPr>
            <p:cNvPr id="116" name="Rectangle 36"/>
            <p:cNvSpPr/>
            <p:nvPr/>
          </p:nvSpPr>
          <p:spPr>
            <a:xfrm>
              <a:off x="1705170" y="2991038"/>
              <a:ext cx="887680" cy="369332"/>
            </a:xfrm>
            <a:prstGeom prst="rect">
              <a:avLst/>
            </a:prstGeom>
          </p:spPr>
          <p:txBody>
            <a:bodyPr wrap="square">
              <a:spAutoFit/>
            </a:bodyPr>
            <a:lstStyle/>
            <a:p>
              <a:r>
                <a:rPr lang="zh-CN" altLang="en-US" dirty="0" smtClean="0">
                  <a:solidFill>
                    <a:schemeClr val="bg1">
                      <a:lumMod val="95000"/>
                    </a:schemeClr>
                  </a:solidFill>
                  <a:latin typeface="微软雅黑"/>
                  <a:ea typeface="微软雅黑"/>
                  <a:cs typeface="微软雅黑"/>
                </a:rPr>
                <a:t>应用</a:t>
              </a:r>
              <a:endParaRPr lang="ms-MY" dirty="0">
                <a:solidFill>
                  <a:schemeClr val="bg1">
                    <a:lumMod val="95000"/>
                  </a:schemeClr>
                </a:solidFill>
                <a:latin typeface="微软雅黑"/>
                <a:ea typeface="微软雅黑"/>
                <a:cs typeface="微软雅黑"/>
              </a:endParaRPr>
            </a:p>
          </p:txBody>
        </p:sp>
        <p:grpSp>
          <p:nvGrpSpPr>
            <p:cNvPr id="117" name="Group 4"/>
            <p:cNvGrpSpPr/>
            <p:nvPr/>
          </p:nvGrpSpPr>
          <p:grpSpPr>
            <a:xfrm>
              <a:off x="6795412" y="2620254"/>
              <a:ext cx="930191" cy="930190"/>
              <a:chOff x="1232430" y="3698218"/>
              <a:chExt cx="930191" cy="930190"/>
            </a:xfrm>
          </p:grpSpPr>
          <p:sp>
            <p:nvSpPr>
              <p:cNvPr id="118"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latin typeface="微软雅黑"/>
                  <a:ea typeface="微软雅黑"/>
                  <a:cs typeface="微软雅黑"/>
                </a:endParaRPr>
              </a:p>
            </p:txBody>
          </p:sp>
          <p:grpSp>
            <p:nvGrpSpPr>
              <p:cNvPr id="119" name="Group 89"/>
              <p:cNvGrpSpPr/>
              <p:nvPr/>
            </p:nvGrpSpPr>
            <p:grpSpPr>
              <a:xfrm>
                <a:off x="1471794" y="3989426"/>
                <a:ext cx="459514" cy="402958"/>
                <a:chOff x="1640798" y="2149003"/>
                <a:chExt cx="464344" cy="407194"/>
              </a:xfrm>
              <a:solidFill>
                <a:schemeClr val="bg1"/>
              </a:solidFill>
            </p:grpSpPr>
            <p:sp>
              <p:nvSpPr>
                <p:cNvPr id="120"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121"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grpSp>
          <p:nvGrpSpPr>
            <p:cNvPr id="122" name="Group 4"/>
            <p:cNvGrpSpPr/>
            <p:nvPr/>
          </p:nvGrpSpPr>
          <p:grpSpPr>
            <a:xfrm>
              <a:off x="8455896" y="2613896"/>
              <a:ext cx="930191" cy="930190"/>
              <a:chOff x="1232430" y="3698218"/>
              <a:chExt cx="930191" cy="930190"/>
            </a:xfrm>
          </p:grpSpPr>
          <p:sp>
            <p:nvSpPr>
              <p:cNvPr id="123"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latin typeface="微软雅黑"/>
                  <a:ea typeface="微软雅黑"/>
                  <a:cs typeface="微软雅黑"/>
                </a:endParaRPr>
              </a:p>
            </p:txBody>
          </p:sp>
          <p:grpSp>
            <p:nvGrpSpPr>
              <p:cNvPr id="124" name="Group 89"/>
              <p:cNvGrpSpPr/>
              <p:nvPr/>
            </p:nvGrpSpPr>
            <p:grpSpPr>
              <a:xfrm>
                <a:off x="1471794" y="3989426"/>
                <a:ext cx="459514" cy="402958"/>
                <a:chOff x="1640798" y="2149003"/>
                <a:chExt cx="464344" cy="407194"/>
              </a:xfrm>
              <a:solidFill>
                <a:schemeClr val="bg1"/>
              </a:solidFill>
            </p:grpSpPr>
            <p:sp>
              <p:nvSpPr>
                <p:cNvPr id="125"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sp>
              <p:nvSpPr>
                <p:cNvPr id="126"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微软雅黑"/>
                    <a:ea typeface="微软雅黑"/>
                    <a:cs typeface="微软雅黑"/>
                    <a:sym typeface="Gill Sans" charset="0"/>
                  </a:endParaRPr>
                </a:p>
              </p:txBody>
            </p:sp>
          </p:grpSp>
        </p:grpSp>
        <p:sp>
          <p:nvSpPr>
            <p:cNvPr id="127" name="Rectangle 36"/>
            <p:cNvSpPr/>
            <p:nvPr/>
          </p:nvSpPr>
          <p:spPr>
            <a:xfrm>
              <a:off x="1672367" y="4519333"/>
              <a:ext cx="933712" cy="369332"/>
            </a:xfrm>
            <a:prstGeom prst="rect">
              <a:avLst/>
            </a:prstGeom>
          </p:spPr>
          <p:txBody>
            <a:bodyPr wrap="square">
              <a:spAutoFit/>
            </a:bodyPr>
            <a:lstStyle/>
            <a:p>
              <a:r>
                <a:rPr lang="zh-CN" altLang="en-US" dirty="0" smtClean="0">
                  <a:solidFill>
                    <a:schemeClr val="bg1">
                      <a:lumMod val="95000"/>
                    </a:schemeClr>
                  </a:solidFill>
                  <a:latin typeface="微软雅黑"/>
                  <a:ea typeface="微软雅黑"/>
                  <a:cs typeface="微软雅黑"/>
                </a:rPr>
                <a:t>区块</a:t>
              </a:r>
              <a:endParaRPr lang="ms-MY" dirty="0">
                <a:solidFill>
                  <a:schemeClr val="bg1">
                    <a:lumMod val="95000"/>
                  </a:schemeClr>
                </a:solidFill>
                <a:latin typeface="微软雅黑"/>
                <a:ea typeface="微软雅黑"/>
                <a:cs typeface="微软雅黑"/>
              </a:endParaRPr>
            </a:p>
          </p:txBody>
        </p:sp>
        <p:cxnSp>
          <p:nvCxnSpPr>
            <p:cNvPr id="195" name="Straight Connector 30"/>
            <p:cNvCxnSpPr/>
            <p:nvPr/>
          </p:nvCxnSpPr>
          <p:spPr>
            <a:xfrm flipH="1">
              <a:off x="2855315" y="2477041"/>
              <a:ext cx="7443580" cy="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96" name="Group 4"/>
            <p:cNvGrpSpPr/>
            <p:nvPr/>
          </p:nvGrpSpPr>
          <p:grpSpPr>
            <a:xfrm>
              <a:off x="3541125" y="913605"/>
              <a:ext cx="930191" cy="930190"/>
              <a:chOff x="1232430" y="3698218"/>
              <a:chExt cx="930191" cy="930190"/>
            </a:xfrm>
          </p:grpSpPr>
          <p:sp>
            <p:nvSpPr>
              <p:cNvPr id="197"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p>
            </p:txBody>
          </p:sp>
          <p:grpSp>
            <p:nvGrpSpPr>
              <p:cNvPr id="198" name="Group 89"/>
              <p:cNvGrpSpPr/>
              <p:nvPr/>
            </p:nvGrpSpPr>
            <p:grpSpPr>
              <a:xfrm>
                <a:off x="1471794" y="3989426"/>
                <a:ext cx="459514" cy="402958"/>
                <a:chOff x="1640798" y="2149003"/>
                <a:chExt cx="464344" cy="407194"/>
              </a:xfrm>
              <a:solidFill>
                <a:schemeClr val="bg1"/>
              </a:solidFill>
            </p:grpSpPr>
            <p:sp>
              <p:nvSpPr>
                <p:cNvPr id="199"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sp>
              <p:nvSpPr>
                <p:cNvPr id="200"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01" name="Group 9"/>
            <p:cNvGrpSpPr/>
            <p:nvPr/>
          </p:nvGrpSpPr>
          <p:grpSpPr>
            <a:xfrm>
              <a:off x="5154835" y="900373"/>
              <a:ext cx="930191" cy="930190"/>
              <a:chOff x="10029380" y="3698218"/>
              <a:chExt cx="930191" cy="930190"/>
            </a:xfrm>
          </p:grpSpPr>
          <p:sp>
            <p:nvSpPr>
              <p:cNvPr id="202" name="Oval 13"/>
              <p:cNvSpPr/>
              <p:nvPr/>
            </p:nvSpPr>
            <p:spPr>
              <a:xfrm>
                <a:off x="1002938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p>
            </p:txBody>
          </p:sp>
          <p:sp>
            <p:nvSpPr>
              <p:cNvPr id="203" name="AutoShape 149"/>
              <p:cNvSpPr>
                <a:spLocks/>
              </p:cNvSpPr>
              <p:nvPr/>
            </p:nvSpPr>
            <p:spPr bwMode="auto">
              <a:xfrm>
                <a:off x="10287049" y="3994800"/>
                <a:ext cx="459514" cy="3306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grpSp>
        <p:sp>
          <p:nvSpPr>
            <p:cNvPr id="204" name="Rectangle 36"/>
            <p:cNvSpPr/>
            <p:nvPr/>
          </p:nvSpPr>
          <p:spPr>
            <a:xfrm>
              <a:off x="1659138" y="1463249"/>
              <a:ext cx="920483" cy="369332"/>
            </a:xfrm>
            <a:prstGeom prst="rect">
              <a:avLst/>
            </a:prstGeom>
          </p:spPr>
          <p:txBody>
            <a:bodyPr wrap="square">
              <a:spAutoFit/>
            </a:bodyPr>
            <a:lstStyle/>
            <a:p>
              <a:r>
                <a:rPr lang="zh-CN" altLang="en-US" dirty="0" smtClean="0">
                  <a:solidFill>
                    <a:schemeClr val="bg1">
                      <a:lumMod val="95000"/>
                    </a:schemeClr>
                  </a:solidFill>
                  <a:latin typeface="微软雅黑"/>
                  <a:ea typeface="微软雅黑"/>
                  <a:cs typeface="微软雅黑"/>
                </a:rPr>
                <a:t>渠道</a:t>
              </a:r>
              <a:endParaRPr lang="ms-MY" dirty="0">
                <a:solidFill>
                  <a:schemeClr val="bg1">
                    <a:lumMod val="95000"/>
                  </a:schemeClr>
                </a:solidFill>
                <a:latin typeface="微软雅黑"/>
                <a:ea typeface="微软雅黑"/>
                <a:cs typeface="微软雅黑"/>
              </a:endParaRPr>
            </a:p>
          </p:txBody>
        </p:sp>
        <p:grpSp>
          <p:nvGrpSpPr>
            <p:cNvPr id="205" name="Group 4"/>
            <p:cNvGrpSpPr/>
            <p:nvPr/>
          </p:nvGrpSpPr>
          <p:grpSpPr>
            <a:xfrm>
              <a:off x="6802295" y="920476"/>
              <a:ext cx="930191" cy="930190"/>
              <a:chOff x="1232430" y="3698218"/>
              <a:chExt cx="930191" cy="930190"/>
            </a:xfrm>
          </p:grpSpPr>
          <p:sp>
            <p:nvSpPr>
              <p:cNvPr id="206"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p>
            </p:txBody>
          </p:sp>
          <p:grpSp>
            <p:nvGrpSpPr>
              <p:cNvPr id="207" name="Group 89"/>
              <p:cNvGrpSpPr/>
              <p:nvPr/>
            </p:nvGrpSpPr>
            <p:grpSpPr>
              <a:xfrm>
                <a:off x="1471794" y="3989426"/>
                <a:ext cx="459514" cy="402958"/>
                <a:chOff x="1640798" y="2149003"/>
                <a:chExt cx="464344" cy="407194"/>
              </a:xfrm>
              <a:solidFill>
                <a:schemeClr val="bg1"/>
              </a:solidFill>
            </p:grpSpPr>
            <p:sp>
              <p:nvSpPr>
                <p:cNvPr id="208"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sp>
              <p:nvSpPr>
                <p:cNvPr id="209"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10" name="Group 4"/>
            <p:cNvGrpSpPr/>
            <p:nvPr/>
          </p:nvGrpSpPr>
          <p:grpSpPr>
            <a:xfrm>
              <a:off x="8383406" y="927347"/>
              <a:ext cx="930191" cy="930190"/>
              <a:chOff x="1232430" y="3698218"/>
              <a:chExt cx="930191" cy="930190"/>
            </a:xfrm>
          </p:grpSpPr>
          <p:sp>
            <p:nvSpPr>
              <p:cNvPr id="211"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600"/>
              </a:p>
            </p:txBody>
          </p:sp>
          <p:grpSp>
            <p:nvGrpSpPr>
              <p:cNvPr id="212" name="Group 89"/>
              <p:cNvGrpSpPr/>
              <p:nvPr/>
            </p:nvGrpSpPr>
            <p:grpSpPr>
              <a:xfrm>
                <a:off x="1471794" y="3989426"/>
                <a:ext cx="459514" cy="402958"/>
                <a:chOff x="1640798" y="2149003"/>
                <a:chExt cx="464344" cy="407194"/>
              </a:xfrm>
              <a:solidFill>
                <a:schemeClr val="bg1"/>
              </a:solidFill>
            </p:grpSpPr>
            <p:sp>
              <p:nvSpPr>
                <p:cNvPr id="213"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sp>
              <p:nvSpPr>
                <p:cNvPr id="214"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600">
                    <a:solidFill>
                      <a:srgbClr val="FFFFFF"/>
                    </a:solidFill>
                    <a:effectLst>
                      <a:outerShdw blurRad="38100" dist="38100" dir="2700000" algn="tl">
                        <a:srgbClr val="000000"/>
                      </a:outerShdw>
                    </a:effectLst>
                    <a:latin typeface="Gill Sans" charset="0"/>
                    <a:sym typeface="Gill Sans" charset="0"/>
                  </a:endParaRPr>
                </a:p>
              </p:txBody>
            </p:sp>
          </p:grpSp>
        </p:grpSp>
        <p:sp>
          <p:nvSpPr>
            <p:cNvPr id="215" name="TextBox 10"/>
            <p:cNvSpPr txBox="1"/>
            <p:nvPr/>
          </p:nvSpPr>
          <p:spPr>
            <a:xfrm>
              <a:off x="3677713" y="3611346"/>
              <a:ext cx="674565" cy="338554"/>
            </a:xfrm>
            <a:prstGeom prst="rect">
              <a:avLst/>
            </a:prstGeom>
            <a:noFill/>
          </p:spPr>
          <p:txBody>
            <a:bodyPr wrap="square" rtlCol="0">
              <a:spAutoFit/>
            </a:bodyPr>
            <a:lstStyle/>
            <a:p>
              <a:pPr algn="ctr"/>
              <a:r>
                <a:rPr lang="zh-CN" altLang="en-US" sz="1600" dirty="0" smtClean="0">
                  <a:solidFill>
                    <a:schemeClr val="bg1">
                      <a:lumMod val="95000"/>
                    </a:schemeClr>
                  </a:solidFill>
                  <a:latin typeface="微软雅黑"/>
                  <a:ea typeface="微软雅黑"/>
                  <a:cs typeface="微软雅黑"/>
                </a:rPr>
                <a:t>医疗</a:t>
              </a:r>
              <a:endParaRPr lang="en-US" sz="1600" dirty="0">
                <a:solidFill>
                  <a:schemeClr val="bg1">
                    <a:lumMod val="95000"/>
                  </a:schemeClr>
                </a:solidFill>
                <a:latin typeface="微软雅黑"/>
                <a:ea typeface="微软雅黑"/>
                <a:cs typeface="微软雅黑"/>
              </a:endParaRPr>
            </a:p>
          </p:txBody>
        </p:sp>
        <p:sp>
          <p:nvSpPr>
            <p:cNvPr id="216" name="TextBox 10"/>
            <p:cNvSpPr txBox="1"/>
            <p:nvPr/>
          </p:nvSpPr>
          <p:spPr>
            <a:xfrm>
              <a:off x="5285282" y="3591759"/>
              <a:ext cx="674565" cy="338554"/>
            </a:xfrm>
            <a:prstGeom prst="rect">
              <a:avLst/>
            </a:prstGeom>
            <a:noFill/>
          </p:spPr>
          <p:txBody>
            <a:bodyPr wrap="square" rtlCol="0">
              <a:spAutoFit/>
            </a:bodyPr>
            <a:lstStyle/>
            <a:p>
              <a:pPr algn="ctr"/>
              <a:r>
                <a:rPr lang="zh-CN" altLang="en-US" sz="1600" dirty="0" smtClean="0">
                  <a:solidFill>
                    <a:schemeClr val="bg1">
                      <a:lumMod val="95000"/>
                    </a:schemeClr>
                  </a:solidFill>
                  <a:latin typeface="微软雅黑"/>
                  <a:ea typeface="微软雅黑"/>
                  <a:cs typeface="微软雅黑"/>
                </a:rPr>
                <a:t>金融</a:t>
              </a:r>
              <a:endParaRPr lang="en-US" sz="1600" dirty="0">
                <a:solidFill>
                  <a:schemeClr val="bg1">
                    <a:lumMod val="95000"/>
                  </a:schemeClr>
                </a:solidFill>
                <a:latin typeface="微软雅黑"/>
                <a:ea typeface="微软雅黑"/>
                <a:cs typeface="微软雅黑"/>
              </a:endParaRPr>
            </a:p>
          </p:txBody>
        </p:sp>
        <p:sp>
          <p:nvSpPr>
            <p:cNvPr id="217" name="TextBox 10"/>
            <p:cNvSpPr txBox="1"/>
            <p:nvPr/>
          </p:nvSpPr>
          <p:spPr>
            <a:xfrm>
              <a:off x="6932537" y="3611861"/>
              <a:ext cx="674565" cy="338554"/>
            </a:xfrm>
            <a:prstGeom prst="rect">
              <a:avLst/>
            </a:prstGeom>
            <a:noFill/>
          </p:spPr>
          <p:txBody>
            <a:bodyPr wrap="square" rtlCol="0">
              <a:spAutoFit/>
            </a:bodyPr>
            <a:lstStyle/>
            <a:p>
              <a:pPr algn="ctr"/>
              <a:r>
                <a:rPr lang="zh-CN" altLang="en-US" sz="1600" dirty="0" smtClean="0">
                  <a:solidFill>
                    <a:schemeClr val="bg1">
                      <a:lumMod val="95000"/>
                    </a:schemeClr>
                  </a:solidFill>
                  <a:latin typeface="微软雅黑"/>
                  <a:ea typeface="微软雅黑"/>
                  <a:cs typeface="微软雅黑"/>
                </a:rPr>
                <a:t>电商</a:t>
              </a:r>
              <a:endParaRPr lang="en-US" sz="1600" dirty="0">
                <a:solidFill>
                  <a:schemeClr val="bg1">
                    <a:lumMod val="95000"/>
                  </a:schemeClr>
                </a:solidFill>
                <a:latin typeface="微软雅黑"/>
                <a:ea typeface="微软雅黑"/>
                <a:cs typeface="微软雅黑"/>
              </a:endParaRPr>
            </a:p>
          </p:txBody>
        </p:sp>
        <p:sp>
          <p:nvSpPr>
            <p:cNvPr id="218" name="TextBox 10"/>
            <p:cNvSpPr txBox="1"/>
            <p:nvPr/>
          </p:nvSpPr>
          <p:spPr>
            <a:xfrm>
              <a:off x="8579792" y="3618733"/>
              <a:ext cx="674565" cy="338554"/>
            </a:xfrm>
            <a:prstGeom prst="rect">
              <a:avLst/>
            </a:prstGeom>
            <a:noFill/>
          </p:spPr>
          <p:txBody>
            <a:bodyPr wrap="square" rtlCol="0">
              <a:spAutoFit/>
            </a:bodyPr>
            <a:lstStyle/>
            <a:p>
              <a:pPr algn="ctr"/>
              <a:r>
                <a:rPr lang="zh-CN" altLang="en-US" sz="1600" dirty="0" smtClean="0">
                  <a:solidFill>
                    <a:schemeClr val="bg1">
                      <a:lumMod val="95000"/>
                    </a:schemeClr>
                  </a:solidFill>
                  <a:latin typeface="微软雅黑"/>
                  <a:ea typeface="微软雅黑"/>
                  <a:cs typeface="微软雅黑"/>
                </a:rPr>
                <a:t>征信</a:t>
              </a:r>
              <a:endParaRPr lang="en-US" sz="1600" dirty="0">
                <a:solidFill>
                  <a:schemeClr val="bg1">
                    <a:lumMod val="95000"/>
                  </a:schemeClr>
                </a:solidFill>
                <a:latin typeface="微软雅黑"/>
                <a:ea typeface="微软雅黑"/>
                <a:cs typeface="微软雅黑"/>
              </a:endParaRPr>
            </a:p>
          </p:txBody>
        </p:sp>
        <p:sp>
          <p:nvSpPr>
            <p:cNvPr id="219" name="TextBox 10"/>
            <p:cNvSpPr txBox="1"/>
            <p:nvPr/>
          </p:nvSpPr>
          <p:spPr>
            <a:xfrm>
              <a:off x="3525850" y="1898343"/>
              <a:ext cx="958716" cy="338554"/>
            </a:xfrm>
            <a:prstGeom prst="rect">
              <a:avLst/>
            </a:prstGeom>
            <a:noFill/>
          </p:spPr>
          <p:txBody>
            <a:bodyPr wrap="square" rtlCol="0">
              <a:spAutoFit/>
            </a:bodyPr>
            <a:lstStyle/>
            <a:p>
              <a:pPr algn="ctr"/>
              <a:r>
                <a:rPr lang="zh-CN" altLang="en-US" sz="1600" dirty="0" smtClean="0">
                  <a:solidFill>
                    <a:schemeClr val="bg1">
                      <a:lumMod val="95000"/>
                    </a:schemeClr>
                  </a:solidFill>
                  <a:latin typeface="微软雅黑"/>
                  <a:ea typeface="微软雅黑"/>
                  <a:cs typeface="微软雅黑"/>
                </a:rPr>
                <a:t>小程序</a:t>
              </a:r>
              <a:endParaRPr lang="en-US" sz="1600" dirty="0">
                <a:solidFill>
                  <a:schemeClr val="bg1">
                    <a:lumMod val="95000"/>
                  </a:schemeClr>
                </a:solidFill>
                <a:latin typeface="微软雅黑"/>
                <a:ea typeface="微软雅黑"/>
                <a:cs typeface="微软雅黑"/>
              </a:endParaRPr>
            </a:p>
          </p:txBody>
        </p:sp>
        <p:sp>
          <p:nvSpPr>
            <p:cNvPr id="220" name="TextBox 10"/>
            <p:cNvSpPr txBox="1"/>
            <p:nvPr/>
          </p:nvSpPr>
          <p:spPr>
            <a:xfrm>
              <a:off x="5292165" y="1891985"/>
              <a:ext cx="674565" cy="338554"/>
            </a:xfrm>
            <a:prstGeom prst="rect">
              <a:avLst/>
            </a:prstGeom>
            <a:noFill/>
          </p:spPr>
          <p:txBody>
            <a:bodyPr wrap="square" rtlCol="0">
              <a:spAutoFit/>
            </a:bodyPr>
            <a:lstStyle/>
            <a:p>
              <a:pPr algn="ctr"/>
              <a:r>
                <a:rPr lang="en-US" altLang="zh-CN" sz="1600" dirty="0" smtClean="0">
                  <a:solidFill>
                    <a:schemeClr val="bg1">
                      <a:lumMod val="95000"/>
                    </a:schemeClr>
                  </a:solidFill>
                  <a:latin typeface="微软雅黑"/>
                  <a:ea typeface="微软雅黑"/>
                  <a:cs typeface="微软雅黑"/>
                </a:rPr>
                <a:t>IOS</a:t>
              </a:r>
              <a:endParaRPr lang="en-US" sz="1600" dirty="0">
                <a:solidFill>
                  <a:schemeClr val="bg1">
                    <a:lumMod val="95000"/>
                  </a:schemeClr>
                </a:solidFill>
                <a:latin typeface="微软雅黑"/>
                <a:ea typeface="微软雅黑"/>
                <a:cs typeface="微软雅黑"/>
              </a:endParaRPr>
            </a:p>
          </p:txBody>
        </p:sp>
        <p:sp>
          <p:nvSpPr>
            <p:cNvPr id="221" name="TextBox 10"/>
            <p:cNvSpPr txBox="1"/>
            <p:nvPr/>
          </p:nvSpPr>
          <p:spPr>
            <a:xfrm>
              <a:off x="6740988" y="1912087"/>
              <a:ext cx="1077238" cy="338554"/>
            </a:xfrm>
            <a:prstGeom prst="rect">
              <a:avLst/>
            </a:prstGeom>
            <a:noFill/>
          </p:spPr>
          <p:txBody>
            <a:bodyPr wrap="square" rtlCol="0">
              <a:spAutoFit/>
            </a:bodyPr>
            <a:lstStyle/>
            <a:p>
              <a:pPr algn="ctr"/>
              <a:r>
                <a:rPr lang="en-US" sz="1600" dirty="0">
                  <a:solidFill>
                    <a:schemeClr val="bg1">
                      <a:lumMod val="95000"/>
                    </a:schemeClr>
                  </a:solidFill>
                  <a:latin typeface="微软雅黑"/>
                  <a:ea typeface="微软雅黑"/>
                  <a:cs typeface="微软雅黑"/>
                </a:rPr>
                <a:t>A</a:t>
              </a:r>
              <a:r>
                <a:rPr lang="en-US" sz="1600" dirty="0" smtClean="0">
                  <a:solidFill>
                    <a:schemeClr val="bg1">
                      <a:lumMod val="95000"/>
                    </a:schemeClr>
                  </a:solidFill>
                  <a:latin typeface="微软雅黑"/>
                  <a:ea typeface="微软雅黑"/>
                  <a:cs typeface="微软雅黑"/>
                </a:rPr>
                <a:t>ndroid</a:t>
              </a:r>
              <a:endParaRPr lang="en-US" sz="1600" dirty="0">
                <a:solidFill>
                  <a:schemeClr val="bg1">
                    <a:lumMod val="95000"/>
                  </a:schemeClr>
                </a:solidFill>
                <a:latin typeface="微软雅黑"/>
                <a:ea typeface="微软雅黑"/>
                <a:cs typeface="微软雅黑"/>
              </a:endParaRPr>
            </a:p>
          </p:txBody>
        </p:sp>
        <p:sp>
          <p:nvSpPr>
            <p:cNvPr id="222" name="TextBox 10"/>
            <p:cNvSpPr txBox="1"/>
            <p:nvPr/>
          </p:nvSpPr>
          <p:spPr>
            <a:xfrm>
              <a:off x="8533760" y="1918960"/>
              <a:ext cx="674565" cy="338554"/>
            </a:xfrm>
            <a:prstGeom prst="rect">
              <a:avLst/>
            </a:prstGeom>
            <a:noFill/>
          </p:spPr>
          <p:txBody>
            <a:bodyPr wrap="square" rtlCol="0">
              <a:spAutoFit/>
            </a:bodyPr>
            <a:lstStyle/>
            <a:p>
              <a:pPr algn="ctr"/>
              <a:r>
                <a:rPr lang="en-US" sz="1600" dirty="0" smtClean="0">
                  <a:solidFill>
                    <a:schemeClr val="bg1">
                      <a:lumMod val="95000"/>
                    </a:schemeClr>
                  </a:solidFill>
                  <a:latin typeface="微软雅黑"/>
                  <a:ea typeface="微软雅黑"/>
                  <a:cs typeface="微软雅黑"/>
                </a:rPr>
                <a:t>PC</a:t>
              </a:r>
            </a:p>
          </p:txBody>
        </p:sp>
        <p:sp>
          <p:nvSpPr>
            <p:cNvPr id="223" name="Rectangle 85"/>
            <p:cNvSpPr/>
            <p:nvPr/>
          </p:nvSpPr>
          <p:spPr>
            <a:xfrm>
              <a:off x="3577356" y="4412851"/>
              <a:ext cx="880746" cy="812914"/>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微软雅黑"/>
                  <a:ea typeface="微软雅黑"/>
                  <a:cs typeface="微软雅黑"/>
                </a:rPr>
                <a:t>创世块</a:t>
              </a:r>
              <a:endParaRPr lang="en-US" sz="1600" dirty="0">
                <a:latin typeface="微软雅黑"/>
                <a:ea typeface="微软雅黑"/>
                <a:cs typeface="微软雅黑"/>
              </a:endParaRPr>
            </a:p>
          </p:txBody>
        </p:sp>
        <p:sp>
          <p:nvSpPr>
            <p:cNvPr id="229" name="Rectangle 85"/>
            <p:cNvSpPr/>
            <p:nvPr/>
          </p:nvSpPr>
          <p:spPr>
            <a:xfrm>
              <a:off x="5171696" y="4406494"/>
              <a:ext cx="880746" cy="812914"/>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latin typeface="微软雅黑"/>
                  <a:ea typeface="微软雅黑"/>
                  <a:cs typeface="微软雅黑"/>
                </a:rPr>
                <a:t>BLOCK0</a:t>
              </a:r>
              <a:endParaRPr lang="en-US" sz="1600" dirty="0">
                <a:latin typeface="微软雅黑"/>
                <a:ea typeface="微软雅黑"/>
                <a:cs typeface="微软雅黑"/>
              </a:endParaRPr>
            </a:p>
          </p:txBody>
        </p:sp>
        <p:sp>
          <p:nvSpPr>
            <p:cNvPr id="230" name="Rectangle 85"/>
            <p:cNvSpPr/>
            <p:nvPr/>
          </p:nvSpPr>
          <p:spPr>
            <a:xfrm>
              <a:off x="6779264" y="4413366"/>
              <a:ext cx="880746" cy="812914"/>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latin typeface="微软雅黑"/>
                  <a:ea typeface="微软雅黑"/>
                  <a:cs typeface="微软雅黑"/>
                </a:rPr>
                <a:t>BLOCK1</a:t>
              </a:r>
              <a:endParaRPr lang="en-US" sz="1600" dirty="0">
                <a:latin typeface="微软雅黑"/>
                <a:ea typeface="微软雅黑"/>
                <a:cs typeface="微软雅黑"/>
              </a:endParaRPr>
            </a:p>
          </p:txBody>
        </p:sp>
        <p:sp>
          <p:nvSpPr>
            <p:cNvPr id="231" name="Rectangle 85"/>
            <p:cNvSpPr/>
            <p:nvPr/>
          </p:nvSpPr>
          <p:spPr>
            <a:xfrm>
              <a:off x="8386833" y="4407008"/>
              <a:ext cx="880746" cy="812914"/>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smtClean="0">
                  <a:latin typeface="微软雅黑"/>
                  <a:ea typeface="微软雅黑"/>
                  <a:cs typeface="微软雅黑"/>
                </a:rPr>
                <a:t>BLOCK</a:t>
              </a:r>
              <a:r>
                <a:rPr lang="mr-IN" altLang="zh-CN" sz="1600" dirty="0" smtClean="0">
                  <a:latin typeface="微软雅黑"/>
                  <a:ea typeface="微软雅黑"/>
                  <a:cs typeface="微软雅黑"/>
                </a:rPr>
                <a:t>…</a:t>
              </a:r>
              <a:endParaRPr lang="en-US" sz="1600" dirty="0">
                <a:latin typeface="微软雅黑"/>
                <a:ea typeface="微软雅黑"/>
                <a:cs typeface="微软雅黑"/>
              </a:endParaRPr>
            </a:p>
          </p:txBody>
        </p:sp>
        <p:cxnSp>
          <p:nvCxnSpPr>
            <p:cNvPr id="21" name="肘形连接符 20"/>
            <p:cNvCxnSpPr>
              <a:stCxn id="223" idx="3"/>
            </p:cNvCxnSpPr>
            <p:nvPr/>
          </p:nvCxnSpPr>
          <p:spPr>
            <a:xfrm flipV="1">
              <a:off x="4458102" y="4524593"/>
              <a:ext cx="701133" cy="294715"/>
            </a:xfrm>
            <a:prstGeom prst="bentConnector3">
              <a:avLst/>
            </a:prstGeom>
            <a:ln>
              <a:solidFill>
                <a:srgbClr val="FFFFFF"/>
              </a:solidFill>
              <a:tailEnd type="arrow"/>
            </a:ln>
          </p:spPr>
          <p:style>
            <a:lnRef idx="3">
              <a:schemeClr val="accent1"/>
            </a:lnRef>
            <a:fillRef idx="0">
              <a:schemeClr val="accent1"/>
            </a:fillRef>
            <a:effectRef idx="2">
              <a:schemeClr val="accent1"/>
            </a:effectRef>
            <a:fontRef idx="minor">
              <a:schemeClr val="tx1"/>
            </a:fontRef>
          </p:style>
        </p:cxnSp>
        <p:cxnSp>
          <p:nvCxnSpPr>
            <p:cNvPr id="232" name="肘形连接符 231"/>
            <p:cNvCxnSpPr/>
            <p:nvPr/>
          </p:nvCxnSpPr>
          <p:spPr>
            <a:xfrm flipV="1">
              <a:off x="6065672" y="4544695"/>
              <a:ext cx="701133" cy="294715"/>
            </a:xfrm>
            <a:prstGeom prst="bentConnector3">
              <a:avLst/>
            </a:prstGeom>
            <a:ln>
              <a:solidFill>
                <a:srgbClr val="FFFFFF"/>
              </a:solidFill>
              <a:tailEnd type="arrow"/>
            </a:ln>
          </p:spPr>
          <p:style>
            <a:lnRef idx="3">
              <a:schemeClr val="accent1"/>
            </a:lnRef>
            <a:fillRef idx="0">
              <a:schemeClr val="accent1"/>
            </a:fillRef>
            <a:effectRef idx="2">
              <a:schemeClr val="accent1"/>
            </a:effectRef>
            <a:fontRef idx="minor">
              <a:schemeClr val="tx1"/>
            </a:fontRef>
          </p:style>
        </p:cxnSp>
        <p:cxnSp>
          <p:nvCxnSpPr>
            <p:cNvPr id="233" name="肘形连接符 232"/>
            <p:cNvCxnSpPr/>
            <p:nvPr/>
          </p:nvCxnSpPr>
          <p:spPr>
            <a:xfrm flipV="1">
              <a:off x="7660012" y="4525107"/>
              <a:ext cx="701133" cy="294715"/>
            </a:xfrm>
            <a:prstGeom prst="bentConnector3">
              <a:avLst/>
            </a:prstGeom>
            <a:ln>
              <a:solidFill>
                <a:srgbClr val="FFFFFF"/>
              </a:solidFill>
              <a:tailEnd type="arrow"/>
            </a:ln>
          </p:spPr>
          <p:style>
            <a:lnRef idx="3">
              <a:schemeClr val="accent1"/>
            </a:lnRef>
            <a:fillRef idx="0">
              <a:schemeClr val="accent1"/>
            </a:fillRef>
            <a:effectRef idx="2">
              <a:schemeClr val="accent1"/>
            </a:effectRef>
            <a:fontRef idx="minor">
              <a:schemeClr val="tx1"/>
            </a:fontRef>
          </p:style>
        </p:cxnSp>
        <p:cxnSp>
          <p:nvCxnSpPr>
            <p:cNvPr id="234" name="Straight Connector 30"/>
            <p:cNvCxnSpPr/>
            <p:nvPr/>
          </p:nvCxnSpPr>
          <p:spPr>
            <a:xfrm flipH="1">
              <a:off x="2934688" y="5493442"/>
              <a:ext cx="7443580" cy="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35" name="Rectangle 36"/>
            <p:cNvSpPr/>
            <p:nvPr/>
          </p:nvSpPr>
          <p:spPr>
            <a:xfrm>
              <a:off x="1718937" y="5915336"/>
              <a:ext cx="933712" cy="369332"/>
            </a:xfrm>
            <a:prstGeom prst="rect">
              <a:avLst/>
            </a:prstGeom>
          </p:spPr>
          <p:txBody>
            <a:bodyPr wrap="square">
              <a:spAutoFit/>
            </a:bodyPr>
            <a:lstStyle/>
            <a:p>
              <a:r>
                <a:rPr lang="zh-CN" altLang="en-US" dirty="0" smtClean="0">
                  <a:solidFill>
                    <a:schemeClr val="bg1">
                      <a:lumMod val="95000"/>
                    </a:schemeClr>
                  </a:solidFill>
                  <a:latin typeface="微软雅黑"/>
                  <a:ea typeface="微软雅黑"/>
                  <a:cs typeface="微软雅黑"/>
                </a:rPr>
                <a:t>硬件</a:t>
              </a:r>
              <a:endParaRPr lang="ms-MY" dirty="0">
                <a:solidFill>
                  <a:schemeClr val="bg1">
                    <a:lumMod val="95000"/>
                  </a:schemeClr>
                </a:solidFill>
                <a:latin typeface="微软雅黑"/>
                <a:ea typeface="微软雅黑"/>
                <a:cs typeface="微软雅黑"/>
              </a:endParaRPr>
            </a:p>
          </p:txBody>
        </p:sp>
        <p:sp>
          <p:nvSpPr>
            <p:cNvPr id="237" name="AutoShape 7"/>
            <p:cNvSpPr>
              <a:spLocks/>
            </p:cNvSpPr>
            <p:nvPr/>
          </p:nvSpPr>
          <p:spPr bwMode="auto">
            <a:xfrm>
              <a:off x="3133344" y="5963992"/>
              <a:ext cx="2037785"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solidFill>
              <a:schemeClr val="bg1">
                <a:alpha val="7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240" name="AutoShape 8"/>
            <p:cNvSpPr>
              <a:spLocks/>
            </p:cNvSpPr>
            <p:nvPr/>
          </p:nvSpPr>
          <p:spPr bwMode="auto">
            <a:xfrm>
              <a:off x="5969719" y="5963992"/>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solidFill>
              <a:schemeClr val="bg1">
                <a:alpha val="6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243" name="AutoShape 9"/>
            <p:cNvSpPr>
              <a:spLocks/>
            </p:cNvSpPr>
            <p:nvPr/>
          </p:nvSpPr>
          <p:spPr bwMode="auto">
            <a:xfrm>
              <a:off x="8526332" y="5963992"/>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solidFill>
              <a:schemeClr val="bg1">
                <a:alpha val="5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245" name="TextBox 10"/>
            <p:cNvSpPr txBox="1"/>
            <p:nvPr/>
          </p:nvSpPr>
          <p:spPr>
            <a:xfrm>
              <a:off x="5146007" y="5986353"/>
              <a:ext cx="866756" cy="338554"/>
            </a:xfrm>
            <a:prstGeom prst="rect">
              <a:avLst/>
            </a:prstGeom>
            <a:noFill/>
          </p:spPr>
          <p:txBody>
            <a:bodyPr wrap="square" rtlCol="0">
              <a:spAutoFit/>
            </a:bodyPr>
            <a:lstStyle/>
            <a:p>
              <a:pPr algn="ctr"/>
              <a:r>
                <a:rPr lang="en-US" altLang="zh-CN" sz="1600" dirty="0" err="1" smtClean="0">
                  <a:solidFill>
                    <a:schemeClr val="bg1">
                      <a:lumMod val="95000"/>
                    </a:schemeClr>
                  </a:solidFill>
                  <a:latin typeface="微软雅黑"/>
                  <a:ea typeface="微软雅黑"/>
                  <a:cs typeface="微软雅黑"/>
                </a:rPr>
                <a:t>Docker</a:t>
              </a:r>
              <a:endParaRPr lang="en-US" sz="1600" dirty="0">
                <a:solidFill>
                  <a:schemeClr val="bg1">
                    <a:lumMod val="95000"/>
                  </a:schemeClr>
                </a:solidFill>
                <a:latin typeface="微软雅黑"/>
                <a:ea typeface="微软雅黑"/>
                <a:cs typeface="微软雅黑"/>
              </a:endParaRPr>
            </a:p>
          </p:txBody>
        </p:sp>
        <p:sp>
          <p:nvSpPr>
            <p:cNvPr id="246" name="TextBox 10"/>
            <p:cNvSpPr txBox="1"/>
            <p:nvPr/>
          </p:nvSpPr>
          <p:spPr>
            <a:xfrm>
              <a:off x="7838337" y="5979996"/>
              <a:ext cx="866756" cy="338554"/>
            </a:xfrm>
            <a:prstGeom prst="rect">
              <a:avLst/>
            </a:prstGeom>
            <a:noFill/>
          </p:spPr>
          <p:txBody>
            <a:bodyPr wrap="square" rtlCol="0">
              <a:spAutoFit/>
            </a:bodyPr>
            <a:lstStyle/>
            <a:p>
              <a:pPr algn="ctr"/>
              <a:r>
                <a:rPr lang="en-US" altLang="zh-CN" sz="1600" dirty="0" smtClean="0">
                  <a:solidFill>
                    <a:schemeClr val="bg1">
                      <a:lumMod val="95000"/>
                    </a:schemeClr>
                  </a:solidFill>
                  <a:latin typeface="微软雅黑"/>
                  <a:ea typeface="微软雅黑"/>
                  <a:cs typeface="微软雅黑"/>
                </a:rPr>
                <a:t>X86</a:t>
              </a:r>
              <a:endParaRPr lang="en-US" sz="1600" dirty="0">
                <a:solidFill>
                  <a:schemeClr val="bg1">
                    <a:lumMod val="95000"/>
                  </a:schemeClr>
                </a:solidFill>
                <a:latin typeface="微软雅黑"/>
                <a:ea typeface="微软雅黑"/>
                <a:cs typeface="微软雅黑"/>
              </a:endParaRPr>
            </a:p>
          </p:txBody>
        </p:sp>
      </p:grpSp>
    </p:spTree>
    <p:extLst>
      <p:ext uri="{BB962C8B-B14F-4D97-AF65-F5344CB8AC3E}">
        <p14:creationId xmlns:p14="http://schemas.microsoft.com/office/powerpoint/2010/main" val="21978493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架构</a:t>
            </a:r>
            <a:endParaRPr kumimoji="1" lang="zh-CN" altLang="en-US" dirty="0"/>
          </a:p>
        </p:txBody>
      </p:sp>
      <p:sp>
        <p:nvSpPr>
          <p:cNvPr id="6" name="矩形 5"/>
          <p:cNvSpPr/>
          <p:nvPr/>
        </p:nvSpPr>
        <p:spPr>
          <a:xfrm>
            <a:off x="607754" y="2871272"/>
            <a:ext cx="184666" cy="369332"/>
          </a:xfrm>
          <a:prstGeom prst="rect">
            <a:avLst/>
          </a:prstGeom>
        </p:spPr>
        <p:txBody>
          <a:bodyPr wrap="none">
            <a:spAutoFit/>
          </a:bodyPr>
          <a:lstStyle/>
          <a:p>
            <a:r>
              <a:rPr lang="zh-CN" altLang="en-US" dirty="0"/>
              <a:t>￼</a:t>
            </a:r>
          </a:p>
        </p:txBody>
      </p:sp>
      <p:grpSp>
        <p:nvGrpSpPr>
          <p:cNvPr id="65" name="组 64"/>
          <p:cNvGrpSpPr/>
          <p:nvPr/>
        </p:nvGrpSpPr>
        <p:grpSpPr>
          <a:xfrm>
            <a:off x="1812344" y="1415589"/>
            <a:ext cx="8834480" cy="4908168"/>
            <a:chOff x="1587456" y="1375900"/>
            <a:chExt cx="8834480" cy="4908168"/>
          </a:xfrm>
        </p:grpSpPr>
        <p:grpSp>
          <p:nvGrpSpPr>
            <p:cNvPr id="57" name="组 56"/>
            <p:cNvGrpSpPr/>
            <p:nvPr/>
          </p:nvGrpSpPr>
          <p:grpSpPr>
            <a:xfrm>
              <a:off x="1587456" y="1375900"/>
              <a:ext cx="8834480" cy="4908168"/>
              <a:chOff x="1426464" y="752954"/>
              <a:chExt cx="9379108" cy="5464965"/>
            </a:xfrm>
          </p:grpSpPr>
          <p:sp>
            <p:nvSpPr>
              <p:cNvPr id="8" name="矩形 7"/>
              <p:cNvSpPr/>
              <p:nvPr/>
            </p:nvSpPr>
            <p:spPr>
              <a:xfrm>
                <a:off x="1770141" y="1960867"/>
                <a:ext cx="934359" cy="383240"/>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en-US" altLang="zh-CN" sz="1400" dirty="0" smtClean="0">
                    <a:solidFill>
                      <a:schemeClr val="bg1"/>
                    </a:solidFill>
                    <a:latin typeface="微软雅黑"/>
                    <a:ea typeface="微软雅黑"/>
                    <a:cs typeface="微软雅黑"/>
                  </a:rPr>
                  <a:t>Eclipse</a:t>
                </a:r>
                <a:endParaRPr kumimoji="1" lang="zh-CN" altLang="en-US" sz="1400" dirty="0">
                  <a:solidFill>
                    <a:schemeClr val="bg1"/>
                  </a:solidFill>
                  <a:latin typeface="微软雅黑"/>
                  <a:ea typeface="微软雅黑"/>
                  <a:cs typeface="微软雅黑"/>
                </a:endParaRPr>
              </a:p>
            </p:txBody>
          </p:sp>
          <p:sp>
            <p:nvSpPr>
              <p:cNvPr id="9" name="矩形 8"/>
              <p:cNvSpPr/>
              <p:nvPr/>
            </p:nvSpPr>
            <p:spPr>
              <a:xfrm>
                <a:off x="1713963" y="3080394"/>
                <a:ext cx="990537" cy="366609"/>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en-US" altLang="zh-CN" sz="1400" dirty="0" smtClean="0">
                    <a:solidFill>
                      <a:schemeClr val="bg1"/>
                    </a:solidFill>
                    <a:latin typeface="微软雅黑"/>
                    <a:ea typeface="微软雅黑"/>
                    <a:cs typeface="微软雅黑"/>
                  </a:rPr>
                  <a:t>Maven</a:t>
                </a:r>
                <a:endParaRPr kumimoji="1" lang="zh-CN" altLang="en-US" sz="1400" dirty="0">
                  <a:solidFill>
                    <a:schemeClr val="bg1"/>
                  </a:solidFill>
                  <a:latin typeface="微软雅黑"/>
                  <a:ea typeface="微软雅黑"/>
                  <a:cs typeface="微软雅黑"/>
                </a:endParaRPr>
              </a:p>
            </p:txBody>
          </p:sp>
          <p:sp>
            <p:nvSpPr>
              <p:cNvPr id="10" name="矩形 9"/>
              <p:cNvSpPr/>
              <p:nvPr/>
            </p:nvSpPr>
            <p:spPr>
              <a:xfrm>
                <a:off x="1713963" y="4244113"/>
                <a:ext cx="1004580" cy="338805"/>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en-US" altLang="zh-CN" sz="1400" dirty="0" smtClean="0">
                    <a:solidFill>
                      <a:schemeClr val="bg1"/>
                    </a:solidFill>
                    <a:latin typeface="微软雅黑"/>
                    <a:ea typeface="微软雅黑"/>
                    <a:cs typeface="微软雅黑"/>
                  </a:rPr>
                  <a:t>GIT</a:t>
                </a:r>
                <a:endParaRPr kumimoji="1" lang="zh-CN" altLang="en-US" sz="1400" dirty="0">
                  <a:solidFill>
                    <a:schemeClr val="bg1"/>
                  </a:solidFill>
                  <a:latin typeface="微软雅黑"/>
                  <a:ea typeface="微软雅黑"/>
                  <a:cs typeface="微软雅黑"/>
                </a:endParaRPr>
              </a:p>
            </p:txBody>
          </p:sp>
          <p:sp>
            <p:nvSpPr>
              <p:cNvPr id="11" name="矩形 10"/>
              <p:cNvSpPr/>
              <p:nvPr/>
            </p:nvSpPr>
            <p:spPr>
              <a:xfrm>
                <a:off x="1728006" y="5452025"/>
                <a:ext cx="976492" cy="378591"/>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en-US" altLang="zh-CN" sz="1400" dirty="0" err="1">
                    <a:solidFill>
                      <a:schemeClr val="bg1"/>
                    </a:solidFill>
                    <a:latin typeface="微软雅黑"/>
                    <a:ea typeface="微软雅黑"/>
                    <a:cs typeface="微软雅黑"/>
                  </a:rPr>
                  <a:t>J</a:t>
                </a:r>
                <a:r>
                  <a:rPr kumimoji="1" lang="en-US" altLang="zh-CN" sz="1400" dirty="0" err="1" smtClean="0">
                    <a:solidFill>
                      <a:schemeClr val="bg1"/>
                    </a:solidFill>
                    <a:latin typeface="微软雅黑"/>
                    <a:ea typeface="微软雅黑"/>
                    <a:cs typeface="微软雅黑"/>
                  </a:rPr>
                  <a:t>emeter</a:t>
                </a:r>
                <a:endParaRPr kumimoji="1" lang="zh-CN" altLang="en-US" sz="1400" dirty="0">
                  <a:solidFill>
                    <a:schemeClr val="bg1"/>
                  </a:solidFill>
                  <a:latin typeface="微软雅黑"/>
                  <a:ea typeface="微软雅黑"/>
                  <a:cs typeface="微软雅黑"/>
                </a:endParaRPr>
              </a:p>
            </p:txBody>
          </p:sp>
          <p:sp>
            <p:nvSpPr>
              <p:cNvPr id="12" name="文本框 11"/>
              <p:cNvSpPr txBox="1"/>
              <p:nvPr/>
            </p:nvSpPr>
            <p:spPr>
              <a:xfrm>
                <a:off x="1756838" y="1519928"/>
                <a:ext cx="947661"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开发</a:t>
                </a:r>
                <a:endParaRPr kumimoji="1" lang="zh-CN" altLang="en-US" sz="1400" dirty="0">
                  <a:solidFill>
                    <a:schemeClr val="bg1"/>
                  </a:solidFill>
                  <a:latin typeface="微软雅黑"/>
                  <a:ea typeface="微软雅黑"/>
                  <a:cs typeface="微软雅黑"/>
                </a:endParaRPr>
              </a:p>
            </p:txBody>
          </p:sp>
          <p:sp>
            <p:nvSpPr>
              <p:cNvPr id="13" name="文本框 12"/>
              <p:cNvSpPr txBox="1"/>
              <p:nvPr/>
            </p:nvSpPr>
            <p:spPr>
              <a:xfrm>
                <a:off x="1721395" y="2633299"/>
                <a:ext cx="984611"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项目构建</a:t>
                </a:r>
                <a:endParaRPr kumimoji="1" lang="zh-CN" altLang="en-US" sz="1400" dirty="0">
                  <a:solidFill>
                    <a:schemeClr val="bg1"/>
                  </a:solidFill>
                  <a:latin typeface="微软雅黑"/>
                  <a:ea typeface="微软雅黑"/>
                  <a:cs typeface="微软雅黑"/>
                </a:endParaRPr>
              </a:p>
            </p:txBody>
          </p:sp>
          <p:sp>
            <p:nvSpPr>
              <p:cNvPr id="14" name="文本框 13"/>
              <p:cNvSpPr txBox="1"/>
              <p:nvPr/>
            </p:nvSpPr>
            <p:spPr>
              <a:xfrm>
                <a:off x="1707351" y="3772733"/>
                <a:ext cx="1018941" cy="342692"/>
              </a:xfrm>
              <a:prstGeom prst="rect">
                <a:avLst/>
              </a:prstGeom>
              <a:noFill/>
              <a:ln>
                <a:solidFill>
                  <a:srgbClr val="FFFFFF"/>
                </a:solidFill>
              </a:ln>
            </p:spPr>
            <p:txBody>
              <a:bodyPr wrap="square" rtlCol="0">
                <a:spAutoFit/>
              </a:bodyPr>
              <a:lstStyle/>
              <a:p>
                <a:pPr algn="ctr"/>
                <a:r>
                  <a:rPr kumimoji="1" lang="zh-CN" altLang="en-US" sz="1400" smtClean="0">
                    <a:solidFill>
                      <a:schemeClr val="bg1"/>
                    </a:solidFill>
                    <a:latin typeface="微软雅黑"/>
                    <a:ea typeface="微软雅黑"/>
                    <a:cs typeface="微软雅黑"/>
                  </a:rPr>
                  <a:t>代码文档</a:t>
                </a:r>
                <a:endParaRPr kumimoji="1" lang="zh-CN" altLang="en-US" sz="1400" dirty="0">
                  <a:solidFill>
                    <a:schemeClr val="bg1"/>
                  </a:solidFill>
                  <a:latin typeface="微软雅黑"/>
                  <a:ea typeface="微软雅黑"/>
                  <a:cs typeface="微软雅黑"/>
                </a:endParaRPr>
              </a:p>
            </p:txBody>
          </p:sp>
          <p:sp>
            <p:nvSpPr>
              <p:cNvPr id="15" name="文本框 14"/>
              <p:cNvSpPr txBox="1"/>
              <p:nvPr/>
            </p:nvSpPr>
            <p:spPr>
              <a:xfrm>
                <a:off x="1738346" y="4980402"/>
                <a:ext cx="966153"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测试</a:t>
                </a:r>
                <a:endParaRPr kumimoji="1" lang="zh-CN" altLang="en-US" sz="1400" dirty="0">
                  <a:solidFill>
                    <a:schemeClr val="bg1"/>
                  </a:solidFill>
                  <a:latin typeface="微软雅黑"/>
                  <a:ea typeface="微软雅黑"/>
                  <a:cs typeface="微软雅黑"/>
                </a:endParaRPr>
              </a:p>
            </p:txBody>
          </p:sp>
          <p:sp>
            <p:nvSpPr>
              <p:cNvPr id="16" name="矩形 15"/>
              <p:cNvSpPr/>
              <p:nvPr/>
            </p:nvSpPr>
            <p:spPr>
              <a:xfrm>
                <a:off x="1621537" y="1386371"/>
                <a:ext cx="1209361" cy="1075335"/>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17" name="矩形 16"/>
              <p:cNvSpPr/>
              <p:nvPr/>
            </p:nvSpPr>
            <p:spPr>
              <a:xfrm>
                <a:off x="1618672" y="2556597"/>
                <a:ext cx="1212226" cy="1024638"/>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18" name="矩形 17"/>
              <p:cNvSpPr/>
              <p:nvPr/>
            </p:nvSpPr>
            <p:spPr>
              <a:xfrm>
                <a:off x="1618672" y="3640157"/>
                <a:ext cx="1212226" cy="1039988"/>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19" name="矩形 18"/>
              <p:cNvSpPr/>
              <p:nvPr/>
            </p:nvSpPr>
            <p:spPr>
              <a:xfrm>
                <a:off x="1618673" y="4818608"/>
                <a:ext cx="1212226" cy="1252103"/>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20" name="矩形 19"/>
              <p:cNvSpPr/>
              <p:nvPr/>
            </p:nvSpPr>
            <p:spPr>
              <a:xfrm>
                <a:off x="1426464" y="780288"/>
                <a:ext cx="1524000" cy="5437631"/>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22" name="矩形 21"/>
              <p:cNvSpPr/>
              <p:nvPr/>
            </p:nvSpPr>
            <p:spPr>
              <a:xfrm rot="5400000">
                <a:off x="5438977" y="-1228051"/>
                <a:ext cx="1411584" cy="5437632"/>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23" name="矩形 22"/>
              <p:cNvSpPr/>
              <p:nvPr/>
            </p:nvSpPr>
            <p:spPr>
              <a:xfrm>
                <a:off x="3831590" y="1489484"/>
                <a:ext cx="943276" cy="353388"/>
              </a:xfrm>
              <a:prstGeom prst="rect">
                <a:avLst/>
              </a:prstGeom>
              <a:solidFill>
                <a:srgbClr val="92D05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用户</a:t>
                </a:r>
                <a:endParaRPr kumimoji="1" lang="zh-CN" altLang="en-US" sz="1400" dirty="0">
                  <a:solidFill>
                    <a:schemeClr val="bg1"/>
                  </a:solidFill>
                  <a:latin typeface="微软雅黑"/>
                  <a:ea typeface="微软雅黑"/>
                  <a:cs typeface="微软雅黑"/>
                </a:endParaRPr>
              </a:p>
            </p:txBody>
          </p:sp>
          <p:sp>
            <p:nvSpPr>
              <p:cNvPr id="24" name="矩形 23"/>
              <p:cNvSpPr/>
              <p:nvPr/>
            </p:nvSpPr>
            <p:spPr>
              <a:xfrm>
                <a:off x="5055187" y="1489485"/>
                <a:ext cx="943276" cy="353535"/>
              </a:xfrm>
              <a:prstGeom prst="rect">
                <a:avLst/>
              </a:prstGeom>
              <a:solidFill>
                <a:srgbClr val="92D05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安全</a:t>
                </a:r>
                <a:endParaRPr kumimoji="1" lang="zh-CN" altLang="en-US" sz="1400" dirty="0">
                  <a:solidFill>
                    <a:schemeClr val="bg1"/>
                  </a:solidFill>
                  <a:latin typeface="微软雅黑"/>
                  <a:ea typeface="微软雅黑"/>
                  <a:cs typeface="微软雅黑"/>
                </a:endParaRPr>
              </a:p>
            </p:txBody>
          </p:sp>
          <p:sp>
            <p:nvSpPr>
              <p:cNvPr id="25" name="矩形 24"/>
              <p:cNvSpPr/>
              <p:nvPr/>
            </p:nvSpPr>
            <p:spPr>
              <a:xfrm>
                <a:off x="6282135" y="1474755"/>
                <a:ext cx="943276" cy="368266"/>
              </a:xfrm>
              <a:prstGeom prst="rect">
                <a:avLst/>
              </a:prstGeom>
              <a:solidFill>
                <a:srgbClr val="92D05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合约</a:t>
                </a:r>
                <a:endParaRPr kumimoji="1" lang="zh-CN" altLang="en-US" sz="1400" dirty="0">
                  <a:solidFill>
                    <a:schemeClr val="bg1"/>
                  </a:solidFill>
                  <a:latin typeface="微软雅黑"/>
                  <a:ea typeface="微软雅黑"/>
                  <a:cs typeface="微软雅黑"/>
                </a:endParaRPr>
              </a:p>
            </p:txBody>
          </p:sp>
          <p:sp>
            <p:nvSpPr>
              <p:cNvPr id="26" name="矩形 25"/>
              <p:cNvSpPr/>
              <p:nvPr/>
            </p:nvSpPr>
            <p:spPr>
              <a:xfrm>
                <a:off x="7513527" y="1474755"/>
                <a:ext cx="943276" cy="368266"/>
              </a:xfrm>
              <a:prstGeom prst="rect">
                <a:avLst/>
              </a:prstGeom>
              <a:solidFill>
                <a:srgbClr val="92D05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扩展</a:t>
                </a:r>
                <a:endParaRPr kumimoji="1" lang="zh-CN" altLang="en-US" sz="1400" dirty="0">
                  <a:solidFill>
                    <a:schemeClr val="bg1"/>
                  </a:solidFill>
                  <a:latin typeface="微软雅黑"/>
                  <a:ea typeface="微软雅黑"/>
                  <a:cs typeface="微软雅黑"/>
                </a:endParaRPr>
              </a:p>
            </p:txBody>
          </p:sp>
          <p:sp>
            <p:nvSpPr>
              <p:cNvPr id="27" name="矩形 26"/>
              <p:cNvSpPr/>
              <p:nvPr/>
            </p:nvSpPr>
            <p:spPr>
              <a:xfrm>
                <a:off x="3633216" y="1342682"/>
                <a:ext cx="5047488" cy="653765"/>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29" name="矩形 28"/>
              <p:cNvSpPr/>
              <p:nvPr/>
            </p:nvSpPr>
            <p:spPr>
              <a:xfrm>
                <a:off x="3696813" y="3029008"/>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认证</a:t>
                </a:r>
                <a:endParaRPr kumimoji="1" lang="en-US" altLang="zh-CN" sz="1400" dirty="0" smtClean="0">
                  <a:solidFill>
                    <a:schemeClr val="bg1"/>
                  </a:solidFill>
                  <a:latin typeface="微软雅黑"/>
                  <a:ea typeface="微软雅黑"/>
                  <a:cs typeface="微软雅黑"/>
                </a:endParaRPr>
              </a:p>
            </p:txBody>
          </p:sp>
          <p:sp>
            <p:nvSpPr>
              <p:cNvPr id="30" name="矩形 29"/>
              <p:cNvSpPr/>
              <p:nvPr/>
            </p:nvSpPr>
            <p:spPr>
              <a:xfrm>
                <a:off x="3696813" y="3722955"/>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权限</a:t>
                </a:r>
                <a:endParaRPr kumimoji="1" lang="zh-CN" altLang="en-US" sz="1400" dirty="0">
                  <a:solidFill>
                    <a:schemeClr val="bg1"/>
                  </a:solidFill>
                  <a:latin typeface="微软雅黑"/>
                  <a:ea typeface="微软雅黑"/>
                  <a:cs typeface="微软雅黑"/>
                </a:endParaRPr>
              </a:p>
            </p:txBody>
          </p:sp>
          <p:sp>
            <p:nvSpPr>
              <p:cNvPr id="31" name="矩形 30"/>
              <p:cNvSpPr/>
              <p:nvPr/>
            </p:nvSpPr>
            <p:spPr>
              <a:xfrm>
                <a:off x="3696813" y="4405327"/>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审计</a:t>
                </a:r>
                <a:endParaRPr kumimoji="1" lang="zh-CN" altLang="en-US" sz="1400" dirty="0">
                  <a:solidFill>
                    <a:schemeClr val="bg1"/>
                  </a:solidFill>
                  <a:latin typeface="微软雅黑"/>
                  <a:ea typeface="微软雅黑"/>
                  <a:cs typeface="微软雅黑"/>
                </a:endParaRPr>
              </a:p>
            </p:txBody>
          </p:sp>
          <p:sp>
            <p:nvSpPr>
              <p:cNvPr id="32" name="矩形 31"/>
              <p:cNvSpPr/>
              <p:nvPr/>
            </p:nvSpPr>
            <p:spPr>
              <a:xfrm>
                <a:off x="3409315" y="2371939"/>
                <a:ext cx="1524000" cy="2785278"/>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33" name="文本框 32"/>
              <p:cNvSpPr txBox="1"/>
              <p:nvPr/>
            </p:nvSpPr>
            <p:spPr>
              <a:xfrm>
                <a:off x="3701648" y="2505898"/>
                <a:ext cx="895566" cy="356069"/>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安全</a:t>
                </a:r>
                <a:endParaRPr kumimoji="1" lang="zh-CN" altLang="en-US" sz="1400" dirty="0">
                  <a:solidFill>
                    <a:schemeClr val="bg1"/>
                  </a:solidFill>
                  <a:latin typeface="微软雅黑"/>
                  <a:ea typeface="微软雅黑"/>
                  <a:cs typeface="微软雅黑"/>
                </a:endParaRPr>
              </a:p>
            </p:txBody>
          </p:sp>
          <p:sp>
            <p:nvSpPr>
              <p:cNvPr id="34" name="矩形 33"/>
              <p:cNvSpPr/>
              <p:nvPr/>
            </p:nvSpPr>
            <p:spPr>
              <a:xfrm>
                <a:off x="5523962" y="3040740"/>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共识</a:t>
                </a:r>
                <a:endParaRPr kumimoji="1" lang="en-US" altLang="zh-CN" sz="1400" dirty="0" smtClean="0">
                  <a:solidFill>
                    <a:schemeClr val="bg1"/>
                  </a:solidFill>
                  <a:latin typeface="微软雅黑"/>
                  <a:ea typeface="微软雅黑"/>
                  <a:cs typeface="微软雅黑"/>
                </a:endParaRPr>
              </a:p>
            </p:txBody>
          </p:sp>
          <p:sp>
            <p:nvSpPr>
              <p:cNvPr id="35" name="矩形 34"/>
              <p:cNvSpPr/>
              <p:nvPr/>
            </p:nvSpPr>
            <p:spPr>
              <a:xfrm>
                <a:off x="5523962" y="3734687"/>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en-US" altLang="zh-CN" sz="1400" dirty="0" smtClean="0">
                    <a:solidFill>
                      <a:schemeClr val="bg1"/>
                    </a:solidFill>
                    <a:latin typeface="微软雅黑"/>
                    <a:ea typeface="微软雅黑"/>
                    <a:cs typeface="微软雅黑"/>
                  </a:rPr>
                  <a:t>P2P</a:t>
                </a:r>
              </a:p>
            </p:txBody>
          </p:sp>
          <p:sp>
            <p:nvSpPr>
              <p:cNvPr id="36" name="矩形 35"/>
              <p:cNvSpPr/>
              <p:nvPr/>
            </p:nvSpPr>
            <p:spPr>
              <a:xfrm>
                <a:off x="5523962" y="4417059"/>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分布式账本</a:t>
                </a:r>
                <a:endParaRPr kumimoji="1" lang="zh-CN" altLang="en-US" sz="1400" dirty="0">
                  <a:solidFill>
                    <a:schemeClr val="bg1"/>
                  </a:solidFill>
                  <a:latin typeface="微软雅黑"/>
                  <a:ea typeface="微软雅黑"/>
                  <a:cs typeface="微软雅黑"/>
                </a:endParaRPr>
              </a:p>
            </p:txBody>
          </p:sp>
          <p:sp>
            <p:nvSpPr>
              <p:cNvPr id="37" name="矩形 36"/>
              <p:cNvSpPr/>
              <p:nvPr/>
            </p:nvSpPr>
            <p:spPr>
              <a:xfrm>
                <a:off x="5236464" y="2383671"/>
                <a:ext cx="1524000" cy="2785277"/>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38" name="文本框 37"/>
              <p:cNvSpPr txBox="1"/>
              <p:nvPr/>
            </p:nvSpPr>
            <p:spPr>
              <a:xfrm>
                <a:off x="5527411" y="2505898"/>
                <a:ext cx="940970"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区块</a:t>
                </a:r>
                <a:endParaRPr kumimoji="1" lang="zh-CN" altLang="en-US" sz="1400" dirty="0">
                  <a:solidFill>
                    <a:schemeClr val="bg1"/>
                  </a:solidFill>
                  <a:latin typeface="微软雅黑"/>
                  <a:ea typeface="微软雅黑"/>
                  <a:cs typeface="微软雅黑"/>
                </a:endParaRPr>
              </a:p>
            </p:txBody>
          </p:sp>
          <p:sp>
            <p:nvSpPr>
              <p:cNvPr id="39" name="矩形 38"/>
              <p:cNvSpPr/>
              <p:nvPr/>
            </p:nvSpPr>
            <p:spPr>
              <a:xfrm>
                <a:off x="7627083" y="3036153"/>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模拟机</a:t>
                </a:r>
                <a:endParaRPr kumimoji="1" lang="en-US" altLang="zh-CN" sz="1400" dirty="0" smtClean="0">
                  <a:solidFill>
                    <a:schemeClr val="bg1"/>
                  </a:solidFill>
                  <a:latin typeface="微软雅黑"/>
                  <a:ea typeface="微软雅黑"/>
                  <a:cs typeface="微软雅黑"/>
                </a:endParaRPr>
              </a:p>
            </p:txBody>
          </p:sp>
          <p:sp>
            <p:nvSpPr>
              <p:cNvPr id="40" name="矩形 39"/>
              <p:cNvSpPr/>
              <p:nvPr/>
            </p:nvSpPr>
            <p:spPr>
              <a:xfrm>
                <a:off x="7627083" y="3730100"/>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认证</a:t>
                </a:r>
              </a:p>
            </p:txBody>
          </p:sp>
          <p:sp>
            <p:nvSpPr>
              <p:cNvPr id="41" name="矩形 40"/>
              <p:cNvSpPr/>
              <p:nvPr/>
            </p:nvSpPr>
            <p:spPr>
              <a:xfrm>
                <a:off x="7627083" y="4412472"/>
                <a:ext cx="943276" cy="442762"/>
              </a:xfrm>
              <a:prstGeom prst="rect">
                <a:avLst/>
              </a:prstGeom>
              <a:solidFill>
                <a:srgbClr val="00B0F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smtClean="0">
                    <a:solidFill>
                      <a:schemeClr val="bg1"/>
                    </a:solidFill>
                    <a:latin typeface="微软雅黑"/>
                    <a:ea typeface="微软雅黑"/>
                    <a:cs typeface="微软雅黑"/>
                  </a:rPr>
                  <a:t>状态</a:t>
                </a:r>
                <a:endParaRPr kumimoji="1" lang="en-US" altLang="zh-CN" sz="1400" dirty="0" smtClean="0">
                  <a:solidFill>
                    <a:schemeClr val="bg1"/>
                  </a:solidFill>
                  <a:latin typeface="微软雅黑"/>
                  <a:ea typeface="微软雅黑"/>
                  <a:cs typeface="微软雅黑"/>
                </a:endParaRPr>
              </a:p>
            </p:txBody>
          </p:sp>
          <p:sp>
            <p:nvSpPr>
              <p:cNvPr id="42" name="矩形 41"/>
              <p:cNvSpPr/>
              <p:nvPr/>
            </p:nvSpPr>
            <p:spPr>
              <a:xfrm>
                <a:off x="7339585" y="2379084"/>
                <a:ext cx="1524000" cy="2785277"/>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43" name="文本框 42"/>
              <p:cNvSpPr txBox="1"/>
              <p:nvPr/>
            </p:nvSpPr>
            <p:spPr>
              <a:xfrm>
                <a:off x="7634061" y="2535362"/>
                <a:ext cx="926927"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合约</a:t>
                </a:r>
                <a:endParaRPr kumimoji="1" lang="zh-CN" altLang="en-US" sz="1400" dirty="0">
                  <a:solidFill>
                    <a:schemeClr val="bg1"/>
                  </a:solidFill>
                  <a:latin typeface="微软雅黑"/>
                  <a:ea typeface="微软雅黑"/>
                  <a:cs typeface="微软雅黑"/>
                </a:endParaRPr>
              </a:p>
            </p:txBody>
          </p:sp>
          <p:sp>
            <p:nvSpPr>
              <p:cNvPr id="44" name="矩形 43"/>
              <p:cNvSpPr/>
              <p:nvPr/>
            </p:nvSpPr>
            <p:spPr>
              <a:xfrm>
                <a:off x="9544091" y="1843020"/>
                <a:ext cx="996344" cy="370637"/>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a:solidFill>
                      <a:schemeClr val="bg1"/>
                    </a:solidFill>
                    <a:latin typeface="微软雅黑"/>
                    <a:ea typeface="微软雅黑"/>
                    <a:cs typeface="微软雅黑"/>
                  </a:rPr>
                  <a:t>小链</a:t>
                </a:r>
              </a:p>
            </p:txBody>
          </p:sp>
          <p:sp>
            <p:nvSpPr>
              <p:cNvPr id="45" name="矩形 44"/>
              <p:cNvSpPr/>
              <p:nvPr/>
            </p:nvSpPr>
            <p:spPr>
              <a:xfrm>
                <a:off x="9530047" y="3037900"/>
                <a:ext cx="1025237" cy="442762"/>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a:solidFill>
                      <a:schemeClr val="bg1"/>
                    </a:solidFill>
                    <a:latin typeface="微软雅黑"/>
                    <a:ea typeface="微软雅黑"/>
                    <a:cs typeface="微软雅黑"/>
                  </a:rPr>
                  <a:t>自动化</a:t>
                </a:r>
                <a:endParaRPr kumimoji="1" lang="en-US" altLang="zh-CN" sz="1400" dirty="0">
                  <a:solidFill>
                    <a:schemeClr val="bg1"/>
                  </a:solidFill>
                  <a:latin typeface="微软雅黑"/>
                  <a:ea typeface="微软雅黑"/>
                  <a:cs typeface="微软雅黑"/>
                </a:endParaRPr>
              </a:p>
              <a:p>
                <a:pPr algn="ctr"/>
                <a:r>
                  <a:rPr kumimoji="1" lang="zh-CN" altLang="en-US" sz="1400" dirty="0">
                    <a:solidFill>
                      <a:schemeClr val="bg1"/>
                    </a:solidFill>
                    <a:latin typeface="微软雅黑"/>
                    <a:ea typeface="微软雅黑"/>
                    <a:cs typeface="微软雅黑"/>
                  </a:rPr>
                  <a:t>打包</a:t>
                </a:r>
                <a:endParaRPr kumimoji="1" lang="en-US" altLang="zh-CN" sz="1400" dirty="0">
                  <a:solidFill>
                    <a:schemeClr val="bg1"/>
                  </a:solidFill>
                  <a:latin typeface="微软雅黑"/>
                  <a:ea typeface="微软雅黑"/>
                  <a:cs typeface="微软雅黑"/>
                </a:endParaRPr>
              </a:p>
            </p:txBody>
          </p:sp>
          <p:sp>
            <p:nvSpPr>
              <p:cNvPr id="46" name="文本框 45"/>
              <p:cNvSpPr txBox="1"/>
              <p:nvPr/>
            </p:nvSpPr>
            <p:spPr>
              <a:xfrm>
                <a:off x="9530047" y="1401101"/>
                <a:ext cx="1025237" cy="353535"/>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浏览器</a:t>
                </a:r>
                <a:endParaRPr kumimoji="1" lang="zh-CN" altLang="en-US" sz="1400" dirty="0">
                  <a:solidFill>
                    <a:schemeClr val="bg1"/>
                  </a:solidFill>
                  <a:latin typeface="微软雅黑"/>
                  <a:ea typeface="微软雅黑"/>
                  <a:cs typeface="微软雅黑"/>
                </a:endParaRPr>
              </a:p>
            </p:txBody>
          </p:sp>
          <p:sp>
            <p:nvSpPr>
              <p:cNvPr id="47" name="文本框 46"/>
              <p:cNvSpPr txBox="1"/>
              <p:nvPr/>
            </p:nvSpPr>
            <p:spPr>
              <a:xfrm>
                <a:off x="9522548" y="2517580"/>
                <a:ext cx="1038566" cy="342692"/>
              </a:xfrm>
              <a:prstGeom prst="rect">
                <a:avLst/>
              </a:prstGeom>
              <a:noFill/>
              <a:ln>
                <a:solidFill>
                  <a:srgbClr val="FFFFFF"/>
                </a:solidFill>
              </a:ln>
            </p:spPr>
            <p:txBody>
              <a:bodyPr wrap="square" rtlCol="0">
                <a:spAutoFit/>
              </a:bodyPr>
              <a:lstStyle/>
              <a:p>
                <a:pPr algn="ctr"/>
                <a:r>
                  <a:rPr kumimoji="1" lang="zh-CN" altLang="en-US" sz="1400" dirty="0" smtClean="0">
                    <a:solidFill>
                      <a:schemeClr val="bg1"/>
                    </a:solidFill>
                    <a:latin typeface="微软雅黑"/>
                    <a:ea typeface="微软雅黑"/>
                    <a:cs typeface="微软雅黑"/>
                  </a:rPr>
                  <a:t>运维</a:t>
                </a:r>
                <a:endParaRPr kumimoji="1" lang="zh-CN" altLang="en-US" sz="1400" dirty="0">
                  <a:solidFill>
                    <a:schemeClr val="bg1"/>
                  </a:solidFill>
                  <a:latin typeface="微软雅黑"/>
                  <a:ea typeface="微软雅黑"/>
                  <a:cs typeface="微软雅黑"/>
                </a:endParaRPr>
              </a:p>
            </p:txBody>
          </p:sp>
          <p:sp>
            <p:nvSpPr>
              <p:cNvPr id="48" name="矩形 47"/>
              <p:cNvSpPr/>
              <p:nvPr/>
            </p:nvSpPr>
            <p:spPr>
              <a:xfrm>
                <a:off x="9389603" y="1330554"/>
                <a:ext cx="1320168" cy="949082"/>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49" name="矩形 48"/>
              <p:cNvSpPr/>
              <p:nvPr/>
            </p:nvSpPr>
            <p:spPr>
              <a:xfrm>
                <a:off x="9400627" y="2373324"/>
                <a:ext cx="1298839" cy="3623735"/>
              </a:xfrm>
              <a:prstGeom prst="rect">
                <a:avLst/>
              </a:prstGeom>
              <a:noFill/>
              <a:ln w="12700">
                <a:solidFill>
                  <a:srgbClr val="FFFFFF"/>
                </a:solidFill>
                <a:prstDash val="sysDot"/>
              </a:ln>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50" name="矩形 49"/>
              <p:cNvSpPr/>
              <p:nvPr/>
            </p:nvSpPr>
            <p:spPr>
              <a:xfrm>
                <a:off x="9281572" y="752954"/>
                <a:ext cx="1524000" cy="5437631"/>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solidFill>
                    <a:schemeClr val="bg1"/>
                  </a:solidFill>
                  <a:latin typeface="微软雅黑"/>
                  <a:ea typeface="微软雅黑"/>
                  <a:cs typeface="微软雅黑"/>
                </a:endParaRPr>
              </a:p>
            </p:txBody>
          </p:sp>
          <p:sp>
            <p:nvSpPr>
              <p:cNvPr id="52" name="矩形 51"/>
              <p:cNvSpPr/>
              <p:nvPr/>
            </p:nvSpPr>
            <p:spPr>
              <a:xfrm>
                <a:off x="9530047" y="3736542"/>
                <a:ext cx="1011193" cy="442762"/>
              </a:xfrm>
              <a:prstGeom prst="rect">
                <a:avLst/>
              </a:prstGeom>
              <a:solidFill>
                <a:srgbClr val="FFFF00">
                  <a:alpha val="45000"/>
                </a:srgbClr>
              </a:solidFill>
              <a:ln w="12700">
                <a:solidFill>
                  <a:srgbClr val="FFFFFF"/>
                </a:solidFill>
              </a:ln>
            </p:spPr>
            <p:style>
              <a:lnRef idx="3">
                <a:schemeClr val="lt1"/>
              </a:lnRef>
              <a:fillRef idx="1">
                <a:schemeClr val="accent4"/>
              </a:fillRef>
              <a:effectRef idx="1">
                <a:schemeClr val="accent4"/>
              </a:effectRef>
              <a:fontRef idx="minor">
                <a:schemeClr val="lt1"/>
              </a:fontRef>
            </p:style>
            <p:txBody>
              <a:bodyPr rtlCol="0" anchor="ctr"/>
              <a:lstStyle/>
              <a:p>
                <a:pPr algn="ctr"/>
                <a:r>
                  <a:rPr kumimoji="1" lang="zh-CN" altLang="en-US" sz="1400" dirty="0">
                    <a:solidFill>
                      <a:schemeClr val="bg1"/>
                    </a:solidFill>
                    <a:latin typeface="微软雅黑"/>
                    <a:ea typeface="微软雅黑"/>
                    <a:cs typeface="微软雅黑"/>
                  </a:rPr>
                  <a:t>自动化</a:t>
                </a:r>
                <a:endParaRPr kumimoji="1" lang="en-US" altLang="zh-CN" sz="1400" dirty="0">
                  <a:solidFill>
                    <a:schemeClr val="bg1"/>
                  </a:solidFill>
                  <a:latin typeface="微软雅黑"/>
                  <a:ea typeface="微软雅黑"/>
                  <a:cs typeface="微软雅黑"/>
                </a:endParaRPr>
              </a:p>
              <a:p>
                <a:pPr algn="ctr"/>
                <a:r>
                  <a:rPr kumimoji="1" lang="zh-CN" altLang="en-US" sz="1400" dirty="0">
                    <a:solidFill>
                      <a:schemeClr val="bg1"/>
                    </a:solidFill>
                    <a:latin typeface="微软雅黑"/>
                    <a:ea typeface="微软雅黑"/>
                    <a:cs typeface="微软雅黑"/>
                  </a:rPr>
                  <a:t>部署</a:t>
                </a:r>
                <a:endParaRPr kumimoji="1" lang="en-US" altLang="zh-CN" sz="1400" dirty="0">
                  <a:solidFill>
                    <a:schemeClr val="bg1"/>
                  </a:solidFill>
                  <a:latin typeface="微软雅黑"/>
                  <a:ea typeface="微软雅黑"/>
                  <a:cs typeface="微软雅黑"/>
                </a:endParaRPr>
              </a:p>
            </p:txBody>
          </p:sp>
          <p:sp>
            <p:nvSpPr>
              <p:cNvPr id="53" name="矩形 52"/>
              <p:cNvSpPr/>
              <p:nvPr/>
            </p:nvSpPr>
            <p:spPr>
              <a:xfrm rot="5400000">
                <a:off x="5919084" y="2761356"/>
                <a:ext cx="422617" cy="5466383"/>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solidFill>
                    <a:schemeClr val="bg1"/>
                  </a:solidFill>
                  <a:latin typeface="微软雅黑"/>
                  <a:ea typeface="微软雅黑"/>
                  <a:cs typeface="微软雅黑"/>
                </a:endParaRPr>
              </a:p>
            </p:txBody>
          </p:sp>
          <p:sp>
            <p:nvSpPr>
              <p:cNvPr id="55" name="矩形 54"/>
              <p:cNvSpPr/>
              <p:nvPr/>
            </p:nvSpPr>
            <p:spPr>
              <a:xfrm rot="5400000">
                <a:off x="5919084" y="3273419"/>
                <a:ext cx="422617" cy="5466384"/>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solidFill>
                    <a:schemeClr val="bg1"/>
                  </a:solidFill>
                  <a:latin typeface="微软雅黑"/>
                  <a:ea typeface="微软雅黑"/>
                  <a:cs typeface="微软雅黑"/>
                </a:endParaRPr>
              </a:p>
            </p:txBody>
          </p:sp>
        </p:grpSp>
        <p:sp>
          <p:nvSpPr>
            <p:cNvPr id="58" name="矩形 57"/>
            <p:cNvSpPr/>
            <p:nvPr/>
          </p:nvSpPr>
          <p:spPr>
            <a:xfrm>
              <a:off x="4587196" y="5903525"/>
              <a:ext cx="2303034" cy="338554"/>
            </a:xfrm>
            <a:prstGeom prst="rect">
              <a:avLst/>
            </a:prstGeom>
          </p:spPr>
          <p:txBody>
            <a:bodyPr wrap="none">
              <a:spAutoFit/>
            </a:bodyPr>
            <a:lstStyle/>
            <a:p>
              <a:r>
                <a:rPr kumimoji="1" lang="en-US" altLang="zh-CN" sz="1600" dirty="0" err="1">
                  <a:solidFill>
                    <a:schemeClr val="bg1"/>
                  </a:solidFill>
                  <a:latin typeface="微软雅黑"/>
                  <a:ea typeface="微软雅黑"/>
                  <a:cs typeface="微软雅黑"/>
                </a:rPr>
                <a:t>Docker</a:t>
              </a:r>
              <a:r>
                <a:rPr kumimoji="1" lang="zh-CN" altLang="en-US" sz="1600" dirty="0">
                  <a:solidFill>
                    <a:schemeClr val="bg1"/>
                  </a:solidFill>
                  <a:latin typeface="微软雅黑"/>
                  <a:ea typeface="微软雅黑"/>
                  <a:cs typeface="微软雅黑"/>
                </a:rPr>
                <a:t>（</a:t>
              </a:r>
              <a:r>
                <a:rPr kumimoji="1" lang="en-US" altLang="zh-CN" sz="1600" dirty="0">
                  <a:solidFill>
                    <a:schemeClr val="bg1"/>
                  </a:solidFill>
                  <a:latin typeface="微软雅黑"/>
                  <a:ea typeface="微软雅黑"/>
                  <a:cs typeface="微软雅黑"/>
                </a:rPr>
                <a:t>LXC</a:t>
              </a:r>
              <a:r>
                <a:rPr kumimoji="1" lang="zh-CN" altLang="en-US" sz="1600" dirty="0">
                  <a:solidFill>
                    <a:schemeClr val="bg1"/>
                  </a:solidFill>
                  <a:latin typeface="微软雅黑"/>
                  <a:ea typeface="微软雅黑"/>
                  <a:cs typeface="微软雅黑"/>
                </a:rPr>
                <a:t>）</a:t>
              </a:r>
              <a:r>
                <a:rPr kumimoji="1" lang="en-US" altLang="zh-CN" sz="1600" dirty="0">
                  <a:solidFill>
                    <a:schemeClr val="bg1"/>
                  </a:solidFill>
                  <a:latin typeface="微软雅黑"/>
                  <a:ea typeface="微软雅黑"/>
                  <a:cs typeface="微软雅黑"/>
                </a:rPr>
                <a:t>-</a:t>
              </a:r>
              <a:r>
                <a:rPr kumimoji="1" lang="zh-CN" altLang="en-US" sz="1600" dirty="0">
                  <a:solidFill>
                    <a:schemeClr val="bg1"/>
                  </a:solidFill>
                  <a:latin typeface="微软雅黑"/>
                  <a:ea typeface="微软雅黑"/>
                  <a:cs typeface="微软雅黑"/>
                </a:rPr>
                <a:t>   </a:t>
              </a:r>
              <a:r>
                <a:rPr kumimoji="1" lang="en-US" altLang="zh-CN" sz="1600" dirty="0">
                  <a:solidFill>
                    <a:schemeClr val="bg1"/>
                  </a:solidFill>
                  <a:latin typeface="微软雅黑"/>
                  <a:ea typeface="微软雅黑"/>
                  <a:cs typeface="微软雅黑"/>
                </a:rPr>
                <a:t>X86</a:t>
              </a:r>
              <a:endParaRPr kumimoji="1" lang="zh-CN" altLang="en-US" sz="1600" dirty="0">
                <a:solidFill>
                  <a:schemeClr val="bg1"/>
                </a:solidFill>
                <a:latin typeface="微软雅黑"/>
                <a:ea typeface="微软雅黑"/>
                <a:cs typeface="微软雅黑"/>
              </a:endParaRPr>
            </a:p>
          </p:txBody>
        </p:sp>
        <p:sp>
          <p:nvSpPr>
            <p:cNvPr id="59" name="矩形 58"/>
            <p:cNvSpPr/>
            <p:nvPr/>
          </p:nvSpPr>
          <p:spPr>
            <a:xfrm>
              <a:off x="5511901" y="5414022"/>
              <a:ext cx="800219" cy="338554"/>
            </a:xfrm>
            <a:prstGeom prst="rect">
              <a:avLst/>
            </a:prstGeom>
          </p:spPr>
          <p:txBody>
            <a:bodyPr wrap="none">
              <a:spAutoFit/>
            </a:bodyPr>
            <a:lstStyle/>
            <a:p>
              <a:r>
                <a:rPr kumimoji="1" lang="zh-CN" altLang="en-US" sz="1600" dirty="0">
                  <a:solidFill>
                    <a:schemeClr val="bg1"/>
                  </a:solidFill>
                  <a:latin typeface="微软雅黑"/>
                  <a:ea typeface="微软雅黑"/>
                  <a:cs typeface="微软雅黑"/>
                </a:rPr>
                <a:t>事件流</a:t>
              </a:r>
            </a:p>
          </p:txBody>
        </p:sp>
        <p:sp>
          <p:nvSpPr>
            <p:cNvPr id="60" name="矩形 59"/>
            <p:cNvSpPr/>
            <p:nvPr/>
          </p:nvSpPr>
          <p:spPr>
            <a:xfrm>
              <a:off x="5784038" y="1445080"/>
              <a:ext cx="518091" cy="338554"/>
            </a:xfrm>
            <a:prstGeom prst="rect">
              <a:avLst/>
            </a:prstGeom>
          </p:spPr>
          <p:txBody>
            <a:bodyPr wrap="none">
              <a:spAutoFit/>
            </a:bodyPr>
            <a:lstStyle/>
            <a:p>
              <a:pPr algn="ctr"/>
              <a:r>
                <a:rPr kumimoji="1" lang="en-US" altLang="zh-CN" sz="1600" dirty="0">
                  <a:solidFill>
                    <a:schemeClr val="bg1"/>
                  </a:solidFill>
                  <a:latin typeface="微软雅黑"/>
                  <a:ea typeface="微软雅黑"/>
                  <a:cs typeface="微软雅黑"/>
                </a:rPr>
                <a:t>API</a:t>
              </a:r>
              <a:endParaRPr kumimoji="1" lang="zh-CN" altLang="en-US" sz="1600" dirty="0">
                <a:solidFill>
                  <a:schemeClr val="bg1"/>
                </a:solidFill>
                <a:latin typeface="微软雅黑"/>
                <a:ea typeface="微软雅黑"/>
                <a:cs typeface="微软雅黑"/>
              </a:endParaRPr>
            </a:p>
          </p:txBody>
        </p:sp>
        <p:sp>
          <p:nvSpPr>
            <p:cNvPr id="61" name="矩形 60"/>
            <p:cNvSpPr/>
            <p:nvPr/>
          </p:nvSpPr>
          <p:spPr>
            <a:xfrm>
              <a:off x="9396717" y="1445081"/>
              <a:ext cx="595035" cy="338554"/>
            </a:xfrm>
            <a:prstGeom prst="rect">
              <a:avLst/>
            </a:prstGeom>
          </p:spPr>
          <p:txBody>
            <a:bodyPr wrap="none">
              <a:spAutoFit/>
            </a:bodyPr>
            <a:lstStyle/>
            <a:p>
              <a:pPr algn="ctr"/>
              <a:r>
                <a:rPr kumimoji="1" lang="zh-CN" altLang="en-US" sz="1600" dirty="0">
                  <a:solidFill>
                    <a:schemeClr val="bg1"/>
                  </a:solidFill>
                  <a:latin typeface="微软雅黑"/>
                  <a:ea typeface="微软雅黑"/>
                  <a:cs typeface="微软雅黑"/>
                </a:rPr>
                <a:t>监控</a:t>
              </a:r>
            </a:p>
          </p:txBody>
        </p:sp>
        <p:sp>
          <p:nvSpPr>
            <p:cNvPr id="62" name="矩形 61"/>
            <p:cNvSpPr/>
            <p:nvPr/>
          </p:nvSpPr>
          <p:spPr>
            <a:xfrm>
              <a:off x="2081187" y="1471541"/>
              <a:ext cx="595035" cy="338554"/>
            </a:xfrm>
            <a:prstGeom prst="rect">
              <a:avLst/>
            </a:prstGeom>
          </p:spPr>
          <p:txBody>
            <a:bodyPr wrap="none">
              <a:spAutoFit/>
            </a:bodyPr>
            <a:lstStyle/>
            <a:p>
              <a:pPr algn="ctr"/>
              <a:r>
                <a:rPr kumimoji="1" lang="zh-CN" altLang="en-US" sz="1600" dirty="0">
                  <a:solidFill>
                    <a:schemeClr val="bg1"/>
                  </a:solidFill>
                  <a:latin typeface="微软雅黑"/>
                  <a:ea typeface="微软雅黑"/>
                  <a:cs typeface="微软雅黑"/>
                </a:rPr>
                <a:t>工具</a:t>
              </a:r>
            </a:p>
          </p:txBody>
        </p:sp>
      </p:grpSp>
      <p:pic>
        <p:nvPicPr>
          <p:cNvPr id="63" name="图片 6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extLst>
      <p:ext uri="{BB962C8B-B14F-4D97-AF65-F5344CB8AC3E}">
        <p14:creationId xmlns:p14="http://schemas.microsoft.com/office/powerpoint/2010/main" val="15981237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fontScheme name="Custom 3">
      <a:majorFont>
        <a:latin typeface="Source Sans Pro"/>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themeOverride>
</file>

<file path=ppt/theme/themeOverride2.xml><?xml version="1.0" encoding="utf-8"?>
<a:themeOverride xmlns:a="http://schemas.openxmlformats.org/drawingml/2006/main">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9577</TotalTime>
  <Words>1385</Words>
  <Application>Microsoft Macintosh PowerPoint</Application>
  <PresentationFormat>自定义</PresentationFormat>
  <Paragraphs>318</Paragraphs>
  <Slides>31</Slides>
  <Notes>0</Notes>
  <HiddenSlides>0</HiddenSlides>
  <MMClips>0</MMClips>
  <ScaleCrop>false</ScaleCrop>
  <HeadingPairs>
    <vt:vector size="4" baseType="variant">
      <vt:variant>
        <vt:lpstr>主题</vt:lpstr>
      </vt:variant>
      <vt:variant>
        <vt:i4>1</vt:i4>
      </vt:variant>
      <vt:variant>
        <vt:lpstr>幻灯片标题</vt:lpstr>
      </vt:variant>
      <vt:variant>
        <vt:i4>31</vt:i4>
      </vt:variant>
    </vt:vector>
  </HeadingPairs>
  <TitlesOfParts>
    <vt:vector size="32" baseType="lpstr">
      <vt:lpstr>Office Theme</vt:lpstr>
      <vt:lpstr>PowerPoint 演示文稿</vt:lpstr>
      <vt:lpstr>目标</vt:lpstr>
      <vt:lpstr>计划</vt:lpstr>
      <vt:lpstr>技术平台</vt:lpstr>
      <vt:lpstr>应用生态</vt:lpstr>
      <vt:lpstr>优势 </vt:lpstr>
      <vt:lpstr>PowerPoint 演示文稿</vt:lpstr>
      <vt:lpstr>概况</vt:lpstr>
      <vt:lpstr>架构</vt:lpstr>
      <vt:lpstr>网关</vt:lpstr>
      <vt:lpstr>交换机</vt:lpstr>
      <vt:lpstr>安全</vt:lpstr>
      <vt:lpstr>性能</vt:lpstr>
      <vt:lpstr>数字资产单位</vt:lpstr>
      <vt:lpstr>应用生态</vt:lpstr>
      <vt:lpstr>PowerPoint 演示文稿</vt:lpstr>
      <vt:lpstr>Circle Stage Diagram</vt:lpstr>
      <vt:lpstr>Development Process Layout</vt:lpstr>
      <vt:lpstr>Business Model Sample</vt:lpstr>
      <vt:lpstr>PowerPoint 演示文稿</vt:lpstr>
      <vt:lpstr>Head Graphic Layout</vt:lpstr>
      <vt:lpstr>Mountain Chart Sample</vt:lpstr>
      <vt:lpstr>Barchart Layout Sample</vt:lpstr>
      <vt:lpstr>Bar Chart Layout Sample</vt:lpstr>
      <vt:lpstr>PowerPoint 演示文稿</vt:lpstr>
      <vt:lpstr>Mobile Project</vt:lpstr>
      <vt:lpstr>Mobile Project</vt:lpstr>
      <vt:lpstr>Computer Project</vt:lpstr>
      <vt:lpstr>Portfolio</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Mac 郑</cp:lastModifiedBy>
  <cp:revision>753</cp:revision>
  <dcterms:created xsi:type="dcterms:W3CDTF">2014-11-26T08:06:19Z</dcterms:created>
  <dcterms:modified xsi:type="dcterms:W3CDTF">2017-05-26T06:51:01Z</dcterms:modified>
</cp:coreProperties>
</file>

<file path=docProps/thumbnail.jpeg>
</file>